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08" r:id="rId3"/>
    <p:sldId id="309" r:id="rId4"/>
    <p:sldId id="310" r:id="rId5"/>
    <p:sldId id="311" r:id="rId6"/>
    <p:sldId id="312" r:id="rId7"/>
    <p:sldId id="275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DB8307B-615B-4C23-91D5-D57D2441DB41}">
          <p14:sldIdLst>
            <p14:sldId id="256"/>
          </p14:sldIdLst>
        </p14:section>
        <p14:section name="Hilfe, das Internet geht nicht!" id="{612D6F48-73BB-431A-984C-4DF79AC2A77E}">
          <p14:sldIdLst>
            <p14:sldId id="308"/>
            <p14:sldId id="309"/>
            <p14:sldId id="310"/>
            <p14:sldId id="311"/>
            <p14:sldId id="312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054A4-6F7E-406E-A3D1-F7A2472D3C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Fehlersuche</a:t>
            </a:r>
            <a:endParaRPr lang="de-CH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4E45368-DF49-461D-8FCC-82F783A1C6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Gymnasium Kirchenfeld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1969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EEB0EC-4EAA-4E81-AE0F-FA27A564D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«Hilfe, das Internet geht nicht!»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C4CC676-A41D-4B4D-82D2-CD1D3BB7A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CH"/>
              <a:t>Was kann auf welcher Schicht schiefgehen?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4. Anwendungsschicht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3. Transportschicht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2. Vermittlungsschicht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1. Physikalische Schicht (Netzzugangsschicht)</a:t>
            </a:r>
          </a:p>
        </p:txBody>
      </p:sp>
      <p:sp>
        <p:nvSpPr>
          <p:cNvPr id="3" name="Denkblase: wolkenförmig 2">
            <a:extLst>
              <a:ext uri="{FF2B5EF4-FFF2-40B4-BE49-F238E27FC236}">
                <a16:creationId xmlns:a16="http://schemas.microsoft.com/office/drawing/2014/main" id="{0B2ADBB0-CEF6-44B8-AB43-AC92554D0991}"/>
              </a:ext>
            </a:extLst>
          </p:cNvPr>
          <p:cNvSpPr/>
          <p:nvPr/>
        </p:nvSpPr>
        <p:spPr>
          <a:xfrm>
            <a:off x="8877669" y="5106879"/>
            <a:ext cx="2858610" cy="1438182"/>
          </a:xfrm>
          <a:prstGeom prst="cloudCallout">
            <a:avLst>
              <a:gd name="adj1" fmla="val -73939"/>
              <a:gd name="adj2" fmla="val -1342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Geräte, Kabel</a:t>
            </a:r>
          </a:p>
        </p:txBody>
      </p:sp>
      <p:sp>
        <p:nvSpPr>
          <p:cNvPr id="5" name="Denkblase: wolkenförmig 4">
            <a:extLst>
              <a:ext uri="{FF2B5EF4-FFF2-40B4-BE49-F238E27FC236}">
                <a16:creationId xmlns:a16="http://schemas.microsoft.com/office/drawing/2014/main" id="{0BDA77AE-5305-45F3-9ED8-63F6B3C8F34B}"/>
              </a:ext>
            </a:extLst>
          </p:cNvPr>
          <p:cNvSpPr/>
          <p:nvPr/>
        </p:nvSpPr>
        <p:spPr>
          <a:xfrm>
            <a:off x="5585535" y="4001294"/>
            <a:ext cx="2858610" cy="1438182"/>
          </a:xfrm>
          <a:prstGeom prst="cloudCallout">
            <a:avLst>
              <a:gd name="adj1" fmla="val -81081"/>
              <a:gd name="adj2" fmla="val -2932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IP-Adresse</a:t>
            </a:r>
          </a:p>
        </p:txBody>
      </p:sp>
      <p:sp>
        <p:nvSpPr>
          <p:cNvPr id="6" name="Denkblase: wolkenförmig 5">
            <a:extLst>
              <a:ext uri="{FF2B5EF4-FFF2-40B4-BE49-F238E27FC236}">
                <a16:creationId xmlns:a16="http://schemas.microsoft.com/office/drawing/2014/main" id="{3473C4E6-32FE-4CD9-A195-D200B0BB576A}"/>
              </a:ext>
            </a:extLst>
          </p:cNvPr>
          <p:cNvSpPr/>
          <p:nvPr/>
        </p:nvSpPr>
        <p:spPr>
          <a:xfrm>
            <a:off x="6096000" y="2432097"/>
            <a:ext cx="2858610" cy="1438182"/>
          </a:xfrm>
          <a:prstGeom prst="cloudCallout">
            <a:avLst>
              <a:gd name="adj1" fmla="val -116486"/>
              <a:gd name="adj2" fmla="val 4521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TCP-Ports</a:t>
            </a:r>
          </a:p>
        </p:txBody>
      </p:sp>
      <p:sp>
        <p:nvSpPr>
          <p:cNvPr id="7" name="Denkblase: wolkenförmig 6">
            <a:extLst>
              <a:ext uri="{FF2B5EF4-FFF2-40B4-BE49-F238E27FC236}">
                <a16:creationId xmlns:a16="http://schemas.microsoft.com/office/drawing/2014/main" id="{BD8C5167-6460-463A-A019-28F22CB937D5}"/>
              </a:ext>
            </a:extLst>
          </p:cNvPr>
          <p:cNvSpPr/>
          <p:nvPr/>
        </p:nvSpPr>
        <p:spPr>
          <a:xfrm>
            <a:off x="8087742" y="1106534"/>
            <a:ext cx="2858610" cy="1438182"/>
          </a:xfrm>
          <a:prstGeom prst="cloudCallout">
            <a:avLst>
              <a:gd name="adj1" fmla="val -167728"/>
              <a:gd name="adj2" fmla="val 6743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/>
              <a:t>DNS, HTTP</a:t>
            </a:r>
          </a:p>
        </p:txBody>
      </p:sp>
    </p:spTree>
    <p:extLst>
      <p:ext uri="{BB962C8B-B14F-4D97-AF65-F5344CB8AC3E}">
        <p14:creationId xmlns:p14="http://schemas.microsoft.com/office/powerpoint/2010/main" val="21009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43C4FE-A4E3-4296-A198-B1A26FB4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Probleme auf der physikalischen Schicht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7D578A-AB03-4855-925B-5D5A6647F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Sind die Kabel eingesteckt/defekt?</a:t>
            </a:r>
          </a:p>
          <a:p>
            <a:r>
              <a:rPr lang="de-CH"/>
              <a:t>Sind die benötigten Geräte vorhanden (Router, Access Point, Switch, …)?</a:t>
            </a:r>
          </a:p>
          <a:p>
            <a:r>
              <a:rPr lang="de-CH"/>
              <a:t>Sind die Geräte eingeschaltet?</a:t>
            </a:r>
          </a:p>
          <a:p>
            <a:r>
              <a:rPr lang="de-DE"/>
              <a:t>Habe ich an der gewünschten Stelle WLAN-Empfang?</a:t>
            </a:r>
          </a:p>
        </p:txBody>
      </p:sp>
    </p:spTree>
    <p:extLst>
      <p:ext uri="{BB962C8B-B14F-4D97-AF65-F5344CB8AC3E}">
        <p14:creationId xmlns:p14="http://schemas.microsoft.com/office/powerpoint/2010/main" val="535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EB96C1-8981-4A1D-961A-F584D22BB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Probleme auf der Vermittlungsschicht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BA3A8A-C33B-4666-857F-8F50BDD76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Ist bei den beteiligten Geräten die richtige IP-Adresse konfiguriert?</a:t>
            </a:r>
          </a:p>
          <a:p>
            <a:r>
              <a:rPr lang="de-DE"/>
              <a:t>Ist (falls nötig) ein Gateway eingetragen?</a:t>
            </a:r>
          </a:p>
          <a:p>
            <a:r>
              <a:rPr lang="de-DE"/>
              <a:t>Ist die Gateway-/Router-IP-Adresse korrekt?</a:t>
            </a:r>
          </a:p>
          <a:p>
            <a:endParaRPr lang="de-DE"/>
          </a:p>
          <a:p>
            <a:pPr marL="0" indent="0">
              <a:buNone/>
              <a:tabLst>
                <a:tab pos="542925" algn="l"/>
              </a:tabLst>
            </a:pPr>
            <a:r>
              <a:rPr lang="de-DE">
                <a:sym typeface="Wingdings" panose="05000000000000000000" pitchFamily="2" charset="2"/>
              </a:rPr>
              <a:t>	Falls ping zum </a:t>
            </a:r>
            <a:r>
              <a:rPr lang="de-DE" err="1">
                <a:sym typeface="Wingdings" panose="05000000000000000000" pitchFamily="2" charset="2"/>
              </a:rPr>
              <a:t>Zielhost</a:t>
            </a:r>
            <a:r>
              <a:rPr lang="de-DE">
                <a:sym typeface="Wingdings" panose="05000000000000000000" pitchFamily="2" charset="2"/>
              </a:rPr>
              <a:t> funktioniert, sind die ersten</a:t>
            </a:r>
            <a:br>
              <a:rPr lang="de-DE">
                <a:sym typeface="Wingdings" panose="05000000000000000000" pitchFamily="2" charset="2"/>
              </a:rPr>
            </a:br>
            <a:r>
              <a:rPr lang="de-DE">
                <a:sym typeface="Wingdings" panose="05000000000000000000" pitchFamily="2" charset="2"/>
              </a:rPr>
              <a:t>	beiden Schichten </a:t>
            </a:r>
            <a:r>
              <a:rPr lang="de-DE" err="1">
                <a:sym typeface="Wingdings" panose="05000000000000000000" pitchFamily="2" charset="2"/>
              </a:rPr>
              <a:t>i.O</a:t>
            </a:r>
            <a:r>
              <a:rPr lang="de-DE">
                <a:sym typeface="Wingdings" panose="05000000000000000000" pitchFamily="2" charset="2"/>
              </a:rPr>
              <a:t>.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5193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E030D-247F-4C13-AE06-F816C6E24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Probleme auf der Transportschicht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85D9F8B-3C72-4C35-9DCF-AF573A9B1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893763" algn="l"/>
              </a:tabLst>
            </a:pPr>
            <a:r>
              <a:rPr lang="de-CH"/>
              <a:t>Gibt es eine Firewall, die bestimmte Ports/Anwendungen sperrt?</a:t>
            </a:r>
          </a:p>
          <a:p>
            <a:pPr>
              <a:tabLst>
                <a:tab pos="893763" algn="l"/>
              </a:tabLst>
            </a:pPr>
            <a:r>
              <a:rPr lang="de-CH"/>
              <a:t>Läuft die DNS-Server-/Webserver-Software?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	Sonst ähnlicher Effekt wie bei Firewall</a:t>
            </a:r>
            <a:endParaRPr lang="de-CH"/>
          </a:p>
          <a:p>
            <a:pPr>
              <a:tabLst>
                <a:tab pos="893763" algn="l"/>
              </a:tabLst>
            </a:pPr>
            <a:r>
              <a:rPr lang="de-DE"/>
              <a:t>Ist das Netzwerk vielleicht überlastet, weil zu viele Benutzer online sind oder zu viele Daten übertragen werden?</a:t>
            </a:r>
            <a:br>
              <a:rPr lang="de-DE"/>
            </a:br>
            <a:r>
              <a:rPr lang="de-DE">
                <a:sym typeface="Wingdings" panose="05000000000000000000" pitchFamily="2" charset="2"/>
              </a:rPr>
              <a:t>	Daten gehen verloren, müssen neu geschickt werden</a:t>
            </a:r>
            <a:br>
              <a:rPr lang="de-DE">
                <a:sym typeface="Wingdings" panose="05000000000000000000" pitchFamily="2" charset="2"/>
              </a:rPr>
            </a:br>
            <a:r>
              <a:rPr lang="de-DE">
                <a:sym typeface="Wingdings" panose="05000000000000000000" pitchFamily="2" charset="2"/>
              </a:rPr>
              <a:t>	und verursachen noch mehr Verkehr</a:t>
            </a:r>
            <a:endParaRPr lang="de-CH"/>
          </a:p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0091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B21C0-7732-4D2B-AAD1-A28D9ACB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Probleme auf der Anwendungsschicht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475357-0648-416D-B3A7-F3FDB55A0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/>
              <a:t>DNS-Server</a:t>
            </a:r>
          </a:p>
          <a:p>
            <a:r>
              <a:rPr lang="de-CH"/>
              <a:t>Ist der richtige DNS-Server eingetragen?</a:t>
            </a:r>
          </a:p>
          <a:p>
            <a:r>
              <a:rPr lang="de-CH"/>
              <a:t>Enthält der DNS-Server die gewünschte Information?</a:t>
            </a:r>
          </a:p>
          <a:p>
            <a:r>
              <a:rPr lang="de-CH"/>
              <a:t>Ist der gesuchte Hostname korrekt eingetragen?</a:t>
            </a:r>
          </a:p>
          <a:p>
            <a:endParaRPr lang="de-CH"/>
          </a:p>
          <a:p>
            <a:pPr marL="0" indent="0">
              <a:buNone/>
            </a:pPr>
            <a:r>
              <a:rPr lang="de-CH"/>
              <a:t>Webserver</a:t>
            </a:r>
          </a:p>
          <a:p>
            <a:r>
              <a:rPr lang="de-CH"/>
              <a:t>Ist die angeforderte Webseite vorhanden?</a:t>
            </a:r>
          </a:p>
          <a:p>
            <a:r>
              <a:rPr lang="de-CH"/>
              <a:t>Stimmt der HTML-Code (Bilder, Links, …)?</a:t>
            </a:r>
          </a:p>
        </p:txBody>
      </p:sp>
    </p:spTree>
    <p:extLst>
      <p:ext uri="{BB962C8B-B14F-4D97-AF65-F5344CB8AC3E}">
        <p14:creationId xmlns:p14="http://schemas.microsoft.com/office/powerpoint/2010/main" val="414170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2CECE6-DA6C-42CA-BA76-BD1BB8463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«Hilfe, das Internet geht nicht!»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B66893-A40A-49E1-81F3-5F8A8416D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/>
              <a:t>Wie lautet meine IP-Adresse?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Ich bin korrekt im Netzwerk registriert</a:t>
            </a:r>
            <a:endParaRPr lang="de-CH"/>
          </a:p>
          <a:p>
            <a:r>
              <a:rPr lang="de-CH"/>
              <a:t>Wie lautet die Adresse meines Gateways/Routers?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Mein «Weg» ins Internet ist bekannt</a:t>
            </a:r>
            <a:endParaRPr lang="de-CH"/>
          </a:p>
          <a:p>
            <a:r>
              <a:rPr lang="de-CH"/>
              <a:t>Kann ich die IP-Adresse des Routers pingen?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Im lokalen Netz funktioniert der Verkehr</a:t>
            </a:r>
            <a:endParaRPr lang="de-CH"/>
          </a:p>
          <a:p>
            <a:r>
              <a:rPr lang="de-CH"/>
              <a:t>Kann ich eine andere IP (z.B. 8.8.8.8) pingen?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IP-Adressen im Internet sind erreichbar</a:t>
            </a:r>
            <a:endParaRPr lang="de-CH"/>
          </a:p>
          <a:p>
            <a:r>
              <a:rPr lang="de-CH"/>
              <a:t>Funktioniert DNS?</a:t>
            </a:r>
            <a:br>
              <a:rPr lang="de-CH"/>
            </a:br>
            <a:r>
              <a:rPr lang="de-CH">
                <a:sym typeface="Wingdings" panose="05000000000000000000" pitchFamily="2" charset="2"/>
              </a:rPr>
              <a:t> DNS funktioniert, d.h. Namen sind auflösbar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1953229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331</Words>
  <Application>Microsoft Office PowerPoint</Application>
  <PresentationFormat>Breitbild</PresentationFormat>
  <Paragraphs>46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Arimo</vt:lpstr>
      <vt:lpstr>Calibri</vt:lpstr>
      <vt:lpstr>kinet</vt:lpstr>
      <vt:lpstr>Fehlersuche</vt:lpstr>
      <vt:lpstr>«Hilfe, das Internet geht nicht!»</vt:lpstr>
      <vt:lpstr>Probleme auf der physikalischen Schicht</vt:lpstr>
      <vt:lpstr>Probleme auf der Vermittlungsschicht</vt:lpstr>
      <vt:lpstr>Probleme auf der Transportschicht</vt:lpstr>
      <vt:lpstr>Probleme auf der Anwendungsschicht</vt:lpstr>
      <vt:lpstr>«Hilfe, das Internet geht nicht!»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Fehlersuche</dc:title>
  <dc:creator>Jampen Thomas</dc:creator>
  <cp:lastModifiedBy>Jampen Thomas</cp:lastModifiedBy>
  <cp:revision>1</cp:revision>
  <dcterms:created xsi:type="dcterms:W3CDTF">2021-08-07T15:29:42Z</dcterms:created>
  <dcterms:modified xsi:type="dcterms:W3CDTF">2021-08-07T15:30:33Z</dcterms:modified>
</cp:coreProperties>
</file>