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94" r:id="rId4"/>
    <p:sldId id="295" r:id="rId5"/>
    <p:sldId id="296" r:id="rId6"/>
    <p:sldId id="297" r:id="rId7"/>
    <p:sldId id="260" r:id="rId8"/>
    <p:sldId id="305" r:id="rId9"/>
    <p:sldId id="272" r:id="rId10"/>
    <p:sldId id="278" r:id="rId11"/>
    <p:sldId id="284" r:id="rId12"/>
    <p:sldId id="287" r:id="rId13"/>
    <p:sldId id="288" r:id="rId14"/>
    <p:sldId id="306" r:id="rId15"/>
    <p:sldId id="313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02395225-F4C9-4C11-81E4-BF1142DE5C49}">
          <p14:sldIdLst>
            <p14:sldId id="256"/>
            <p14:sldId id="257"/>
            <p14:sldId id="294"/>
            <p14:sldId id="295"/>
            <p14:sldId id="296"/>
            <p14:sldId id="297"/>
            <p14:sldId id="260"/>
            <p14:sldId id="305"/>
            <p14:sldId id="272"/>
            <p14:sldId id="278"/>
          </p14:sldIdLst>
        </p14:section>
        <p14:section name="Protokolle" id="{5B4CED7C-8E86-4B96-945B-604D451E8374}">
          <p14:sldIdLst>
            <p14:sldId id="284"/>
            <p14:sldId id="287"/>
            <p14:sldId id="288"/>
            <p14:sldId id="306"/>
            <p14:sldId id="31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4" autoAdjust="0"/>
    <p:restoredTop sz="94694"/>
  </p:normalViewPr>
  <p:slideViewPr>
    <p:cSldViewPr snapToGrid="0">
      <p:cViewPr varScale="1">
        <p:scale>
          <a:sx n="102" d="100"/>
          <a:sy n="102" d="100"/>
        </p:scale>
        <p:origin x="87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mpen Thomas" userId="02398622-fe37-4bae-8b2a-52ece660ce65" providerId="ADAL" clId="{9FC4139A-8A37-4B45-9010-B4138483D63D}"/>
    <pc:docChg chg="modSld">
      <pc:chgData name="Jampen Thomas" userId="02398622-fe37-4bae-8b2a-52ece660ce65" providerId="ADAL" clId="{9FC4139A-8A37-4B45-9010-B4138483D63D}" dt="2023-08-17T11:22:33.023" v="13" actId="20577"/>
      <pc:docMkLst>
        <pc:docMk/>
      </pc:docMkLst>
      <pc:sldChg chg="modSp">
        <pc:chgData name="Jampen Thomas" userId="02398622-fe37-4bae-8b2a-52ece660ce65" providerId="ADAL" clId="{9FC4139A-8A37-4B45-9010-B4138483D63D}" dt="2023-08-17T11:22:33.023" v="13" actId="20577"/>
        <pc:sldMkLst>
          <pc:docMk/>
          <pc:sldMk cId="4221611529" sldId="279"/>
        </pc:sldMkLst>
        <pc:spChg chg="mod">
          <ac:chgData name="Jampen Thomas" userId="02398622-fe37-4bae-8b2a-52ece660ce65" providerId="ADAL" clId="{9FC4139A-8A37-4B45-9010-B4138483D63D}" dt="2023-08-17T11:22:33.023" v="13" actId="20577"/>
          <ac:spMkLst>
            <pc:docMk/>
            <pc:sldMk cId="4221611529" sldId="279"/>
            <ac:spMk id="5" creationId="{56EFBEDF-EB7C-46D9-A6B6-0DFDE947A20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067DE8-7619-42D8-ADC0-95799666664C}" type="datetimeFigureOut">
              <a:rPr lang="de-CH" smtClean="0"/>
              <a:t>26.08.2026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676B0D-5145-4432-92A2-4A03891C8E6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28740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/>
              <a:t>Pult: https://publicdomainvectors.org/en/free-clipart/School-desk-and-chair/84190.html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8862B-F95B-4002-9EC3-24C5F774C47C}" type="slidenum">
              <a:rPr lang="de-CH" smtClean="0"/>
              <a:t>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416676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/>
              <a:t>Kids: https://</a:t>
            </a:r>
            <a:r>
              <a:rPr lang="de-CH" err="1"/>
              <a:t>publicdomainvectors.org</a:t>
            </a:r>
            <a:r>
              <a:rPr lang="de-CH"/>
              <a:t>/en/</a:t>
            </a:r>
            <a:r>
              <a:rPr lang="de-CH" err="1"/>
              <a:t>free-clipart</a:t>
            </a:r>
            <a:r>
              <a:rPr lang="de-CH"/>
              <a:t>/Happy-school-kids/80771.html</a:t>
            </a:r>
          </a:p>
          <a:p>
            <a:r>
              <a:rPr lang="de-CH"/>
              <a:t>Kids: https://</a:t>
            </a:r>
            <a:r>
              <a:rPr lang="de-CH" err="1"/>
              <a:t>openclipart.org</a:t>
            </a:r>
            <a:r>
              <a:rPr lang="de-CH"/>
              <a:t>/</a:t>
            </a:r>
            <a:r>
              <a:rPr lang="de-CH" err="1"/>
              <a:t>detail</a:t>
            </a:r>
            <a:r>
              <a:rPr lang="de-CH"/>
              <a:t>/306204/back-</a:t>
            </a:r>
            <a:r>
              <a:rPr lang="de-CH" err="1"/>
              <a:t>to</a:t>
            </a:r>
            <a:r>
              <a:rPr lang="de-CH"/>
              <a:t>-school-</a:t>
            </a:r>
            <a:r>
              <a:rPr lang="de-CH" err="1"/>
              <a:t>clear</a:t>
            </a:r>
            <a:endParaRPr lang="de-CH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/>
              <a:t>Hauswart: https://</a:t>
            </a:r>
            <a:r>
              <a:rPr lang="de-CH" err="1"/>
              <a:t>publicdomainvectors.org</a:t>
            </a:r>
            <a:r>
              <a:rPr lang="de-CH"/>
              <a:t>/en/</a:t>
            </a:r>
            <a:r>
              <a:rPr lang="de-CH" err="1"/>
              <a:t>free-clipart</a:t>
            </a:r>
            <a:r>
              <a:rPr lang="de-CH"/>
              <a:t>/</a:t>
            </a:r>
            <a:r>
              <a:rPr lang="de-CH" err="1"/>
              <a:t>Vector</a:t>
            </a:r>
            <a:r>
              <a:rPr lang="de-CH"/>
              <a:t>-clip-art-</a:t>
            </a:r>
            <a:r>
              <a:rPr lang="de-CH" err="1"/>
              <a:t>of</a:t>
            </a:r>
            <a:r>
              <a:rPr lang="de-CH"/>
              <a:t>-</a:t>
            </a:r>
            <a:r>
              <a:rPr lang="de-CH" err="1"/>
              <a:t>mechanic</a:t>
            </a:r>
            <a:r>
              <a:rPr lang="de-CH"/>
              <a:t>-</a:t>
            </a:r>
            <a:r>
              <a:rPr lang="de-CH" err="1"/>
              <a:t>with</a:t>
            </a:r>
            <a:r>
              <a:rPr lang="de-CH"/>
              <a:t>-a-</a:t>
            </a:r>
            <a:r>
              <a:rPr lang="de-CH" err="1"/>
              <a:t>red</a:t>
            </a:r>
            <a:r>
              <a:rPr lang="de-CH"/>
              <a:t>-</a:t>
            </a:r>
            <a:r>
              <a:rPr lang="de-CH" err="1"/>
              <a:t>cap</a:t>
            </a:r>
            <a:r>
              <a:rPr lang="de-CH"/>
              <a:t>/29001.html</a:t>
            </a:r>
          </a:p>
          <a:p>
            <a:r>
              <a:rPr lang="de-CH"/>
              <a:t>Paket: https://</a:t>
            </a:r>
            <a:r>
              <a:rPr lang="de-CH" err="1"/>
              <a:t>publicdomainvectors.org</a:t>
            </a:r>
            <a:r>
              <a:rPr lang="de-CH"/>
              <a:t>/en/</a:t>
            </a:r>
            <a:r>
              <a:rPr lang="de-CH" err="1"/>
              <a:t>free-clipart</a:t>
            </a:r>
            <a:r>
              <a:rPr lang="de-CH"/>
              <a:t>/</a:t>
            </a:r>
            <a:r>
              <a:rPr lang="de-CH" err="1"/>
              <a:t>Vector-graphics-of-wrapped-and-bandaged-parcel</a:t>
            </a:r>
            <a:r>
              <a:rPr lang="de-CH"/>
              <a:t>/20974.html</a:t>
            </a:r>
          </a:p>
          <a:p>
            <a:r>
              <a:rPr lang="de-CH"/>
              <a:t>Brief: https://</a:t>
            </a:r>
            <a:r>
              <a:rPr lang="de-CH" err="1"/>
              <a:t>publicdomainvectors.org</a:t>
            </a:r>
            <a:r>
              <a:rPr lang="de-CH"/>
              <a:t>/en/</a:t>
            </a:r>
            <a:r>
              <a:rPr lang="de-CH" err="1"/>
              <a:t>free-clipart</a:t>
            </a:r>
            <a:r>
              <a:rPr lang="de-CH"/>
              <a:t>/White-letter/59858.html</a:t>
            </a:r>
          </a:p>
          <a:p>
            <a:r>
              <a:rPr lang="de-CH"/>
              <a:t>Sack: https://</a:t>
            </a:r>
            <a:r>
              <a:rPr lang="de-CH" err="1"/>
              <a:t>publicdomainvectors.org</a:t>
            </a:r>
            <a:r>
              <a:rPr lang="de-CH"/>
              <a:t>/en/</a:t>
            </a:r>
            <a:r>
              <a:rPr lang="de-CH" err="1"/>
              <a:t>free-clipart</a:t>
            </a:r>
            <a:r>
              <a:rPr lang="de-CH"/>
              <a:t>/Simple-</a:t>
            </a:r>
            <a:r>
              <a:rPr lang="de-CH" err="1"/>
              <a:t>bag</a:t>
            </a:r>
            <a:r>
              <a:rPr lang="de-CH"/>
              <a:t>/40864.html</a:t>
            </a:r>
          </a:p>
          <a:p>
            <a:r>
              <a:rPr lang="de-CH"/>
              <a:t>Lastwagen: https://</a:t>
            </a:r>
            <a:r>
              <a:rPr lang="de-CH" err="1"/>
              <a:t>publicdomainvectors.org</a:t>
            </a:r>
            <a:r>
              <a:rPr lang="de-CH"/>
              <a:t>/en/</a:t>
            </a:r>
            <a:r>
              <a:rPr lang="de-CH" err="1"/>
              <a:t>free-clipart</a:t>
            </a:r>
            <a:r>
              <a:rPr lang="de-CH"/>
              <a:t>/</a:t>
            </a:r>
            <a:r>
              <a:rPr lang="de-CH" err="1"/>
              <a:t>Opened</a:t>
            </a:r>
            <a:r>
              <a:rPr lang="de-CH"/>
              <a:t>-</a:t>
            </a:r>
            <a:r>
              <a:rPr lang="de-CH" err="1"/>
              <a:t>relocation</a:t>
            </a:r>
            <a:r>
              <a:rPr lang="de-CH"/>
              <a:t>-truck-</a:t>
            </a:r>
            <a:r>
              <a:rPr lang="de-CH" err="1"/>
              <a:t>vector</a:t>
            </a:r>
            <a:r>
              <a:rPr lang="de-CH"/>
              <a:t>-clip-art/18726.html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8862B-F95B-4002-9EC3-24C5F774C47C}" type="slidenum">
              <a:rPr lang="de-CH" smtClean="0"/>
              <a:t>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185132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/>
              <a:t>Kids: https://publicdomainvectors.org/en/free-clipart/Happy-school-kids/80771.html</a:t>
            </a:r>
          </a:p>
          <a:p>
            <a:r>
              <a:rPr lang="de-CH"/>
              <a:t>Kids: https://openclipart.org/detail/306204/back-to-school-clear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/>
              <a:t>Hauswart: https://publicdomainvectors.org/en/free-clipart/Vector-clip-art-of-mechanic-with-a-red-cap/29001.html</a:t>
            </a:r>
          </a:p>
          <a:p>
            <a:r>
              <a:rPr lang="de-CH"/>
              <a:t>Paket: https://publicdomainvectors.org/en/free-clipart/Vector-graphics-of-wrapped-and-bandaged-parcel/20974.html</a:t>
            </a:r>
          </a:p>
          <a:p>
            <a:r>
              <a:rPr lang="de-CH"/>
              <a:t>Brief: https://publicdomainvectors.org/en/free-clipart/White-letter/59858.html</a:t>
            </a:r>
          </a:p>
          <a:p>
            <a:r>
              <a:rPr lang="de-CH"/>
              <a:t>Sack: https://publicdomainvectors.org/en/free-clipart/Simple-bag/40864.html</a:t>
            </a:r>
          </a:p>
          <a:p>
            <a:r>
              <a:rPr lang="de-CH"/>
              <a:t>Lastwagen: https://publicdomainvectors.org/en/free-clipart/Opened-relocation-truck-vector-clip-art/18726.html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8862B-F95B-4002-9EC3-24C5F774C47C}" type="slidenum">
              <a:rPr lang="de-CH" smtClean="0"/>
              <a:t>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4460837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/>
              <a:t>Kids: https://publicdomainvectors.org/en/free-clipart/Happy-school-kids/80771.html</a:t>
            </a:r>
          </a:p>
          <a:p>
            <a:r>
              <a:rPr lang="de-CH"/>
              <a:t>Kids: https://openclipart.org/detail/306204/back-to-school-clear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/>
              <a:t>Hauswart: https://publicdomainvectors.org/en/free-clipart/Vector-clip-art-of-mechanic-with-a-red-cap/29001.html</a:t>
            </a:r>
          </a:p>
          <a:p>
            <a:r>
              <a:rPr lang="de-CH"/>
              <a:t>Paket: https://publicdomainvectors.org/en/free-clipart/Vector-graphics-of-wrapped-and-bandaged-parcel/20974.html</a:t>
            </a:r>
          </a:p>
          <a:p>
            <a:r>
              <a:rPr lang="de-CH"/>
              <a:t>Brief: https://publicdomainvectors.org/en/free-clipart/White-letter/59858.html</a:t>
            </a:r>
          </a:p>
          <a:p>
            <a:r>
              <a:rPr lang="de-CH"/>
              <a:t>Sack: https://publicdomainvectors.org/en/free-clipart/Simple-bag/40864.html</a:t>
            </a:r>
          </a:p>
          <a:p>
            <a:r>
              <a:rPr lang="de-CH"/>
              <a:t>Lastwagen: https://publicdomainvectors.org/en/free-clipart/Opened-relocation-truck-vector-clip-art/18726.html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8862B-F95B-4002-9EC3-24C5F774C47C}" type="slidenum">
              <a:rPr lang="de-CH" smtClean="0"/>
              <a:t>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126434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/>
              <a:t>Kids: https://publicdomainvectors.org/en/free-clipart/Happy-school-kids/80771.html</a:t>
            </a:r>
          </a:p>
          <a:p>
            <a:r>
              <a:rPr lang="de-CH"/>
              <a:t>Kids: https://openclipart.org/detail/306204/back-to-school-clear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/>
              <a:t>Hauswart: https://publicdomainvectors.org/en/free-clipart/Vector-clip-art-of-mechanic-with-a-red-cap/29001.html</a:t>
            </a:r>
          </a:p>
          <a:p>
            <a:r>
              <a:rPr lang="de-CH"/>
              <a:t>Paket: https://publicdomainvectors.org/en/free-clipart/Vector-graphics-of-wrapped-and-bandaged-parcel/20974.html</a:t>
            </a:r>
          </a:p>
          <a:p>
            <a:r>
              <a:rPr lang="de-CH"/>
              <a:t>Brief: https://publicdomainvectors.org/en/free-clipart/White-letter/59858.html</a:t>
            </a:r>
          </a:p>
          <a:p>
            <a:r>
              <a:rPr lang="de-CH"/>
              <a:t>Sack: https://publicdomainvectors.org/en/free-clipart/Simple-bag/40864.html</a:t>
            </a:r>
          </a:p>
          <a:p>
            <a:r>
              <a:rPr lang="de-CH"/>
              <a:t>Lastwagen: https://publicdomainvectors.org/en/free-clipart/Opened-relocation-truck-vector-clip-art/18726.html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8862B-F95B-4002-9EC3-24C5F774C47C}" type="slidenum">
              <a:rPr lang="de-CH" smtClean="0"/>
              <a:t>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733039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/>
              <a:t>Bild: https://oinf.ch/konzept/schichtenmodell/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8862B-F95B-4002-9EC3-24C5F774C47C}" type="slidenum">
              <a:rPr lang="de-CH" smtClean="0"/>
              <a:t>10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655231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8862B-F95B-4002-9EC3-24C5F774C47C}" type="slidenum">
              <a:rPr lang="de-CH" smtClean="0"/>
              <a:t>11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814968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01986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800927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2450"/>
            <a:ext cx="5225374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10"/>
          </p:nvPr>
        </p:nvSpPr>
        <p:spPr>
          <a:xfrm>
            <a:off x="6128426" y="1825625"/>
            <a:ext cx="5225374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323333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83984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C32D25B1-CC8C-4BA7-BD63-D1F34AE67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910F3-641C-445E-8A76-482B494B7682}" type="datetimeFigureOut">
              <a:rPr lang="de-CH" smtClean="0"/>
              <a:t>26.08.2026</a:t>
            </a:fld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E4781F8-334D-405C-B9AE-8A9322FA6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5FC0E67-7FD6-4C3C-B2B2-4B208C4FA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77E4B-A32C-4B5D-B765-05F5214636D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81798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tif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  <a:endParaRPr lang="de-CH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2192000" cy="6387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7678" y="209783"/>
            <a:ext cx="264572" cy="27947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9072284" y="6793201"/>
            <a:ext cx="779929" cy="64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0" name="Rectangle 9"/>
          <p:cNvSpPr/>
          <p:nvPr/>
        </p:nvSpPr>
        <p:spPr>
          <a:xfrm>
            <a:off x="9852213" y="6793200"/>
            <a:ext cx="779929" cy="6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1" name="Rectangle 10"/>
          <p:cNvSpPr/>
          <p:nvPr/>
        </p:nvSpPr>
        <p:spPr>
          <a:xfrm>
            <a:off x="10632142" y="6793200"/>
            <a:ext cx="779929" cy="648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2" name="Rectangle 11"/>
          <p:cNvSpPr/>
          <p:nvPr/>
        </p:nvSpPr>
        <p:spPr>
          <a:xfrm>
            <a:off x="11412071" y="6793200"/>
            <a:ext cx="779929" cy="64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64408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1" r:id="rId4"/>
    <p:sldLayoutId id="2147483653" r:id="rId5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1pPr>
    </p:titleStyle>
    <p:bodyStyle>
      <a:lvl1pPr marL="360363" indent="-360363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1pPr>
      <a:lvl2pPr marL="808038" indent="-350838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2pPr>
      <a:lvl3pPr marL="1254125" indent="-339725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.jpe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8.png"/><Relationship Id="rId7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9.png"/><Relationship Id="rId4" Type="http://schemas.openxmlformats.org/officeDocument/2006/relationships/image" Target="../media/image5.png"/><Relationship Id="rId9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8.png"/><Relationship Id="rId7" Type="http://schemas.openxmlformats.org/officeDocument/2006/relationships/image" Target="../media/image2.jpe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11" Type="http://schemas.openxmlformats.org/officeDocument/2006/relationships/image" Target="../media/image10.png"/><Relationship Id="rId5" Type="http://schemas.openxmlformats.org/officeDocument/2006/relationships/image" Target="../media/image6.png"/><Relationship Id="rId10" Type="http://schemas.openxmlformats.org/officeDocument/2006/relationships/image" Target="../media/image9.png"/><Relationship Id="rId4" Type="http://schemas.openxmlformats.org/officeDocument/2006/relationships/image" Target="../media/image5.png"/><Relationship Id="rId9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257D86-AD51-41B5-B104-930114CA7D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Schichtenmodell</a:t>
            </a:r>
            <a:endParaRPr lang="de-CH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12141A2-6F4F-478C-AF6E-ED2D9AE2370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Gymnasium Kirchenfeld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9475189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169B1D-D982-4E26-A4AD-7C326D317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Das Schichtenmodell ist überall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4425048-C017-45CF-8559-37375671488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46" t="2222" r="2380" b="2407"/>
          <a:stretch/>
        </p:blipFill>
        <p:spPr>
          <a:xfrm>
            <a:off x="1197934" y="1558488"/>
            <a:ext cx="7160454" cy="4778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0575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sitzend, Monitor, dunkel, orange enthält.&#10;&#10;Automatisch generierte Beschreibung">
            <a:extLst>
              <a:ext uri="{FF2B5EF4-FFF2-40B4-BE49-F238E27FC236}">
                <a16:creationId xmlns:a16="http://schemas.microsoft.com/office/drawing/2014/main" id="{14BACF73-916C-4EFE-8EE7-78744C684F0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31" b="18880"/>
          <a:stretch/>
        </p:blipFill>
        <p:spPr>
          <a:xfrm>
            <a:off x="3344612" y="4246263"/>
            <a:ext cx="1075764" cy="393267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9A35822C-F9C2-4D6F-B445-3D76F2D538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725" y="2657533"/>
            <a:ext cx="951543" cy="1103878"/>
          </a:xfrm>
          <a:prstGeom prst="rect">
            <a:avLst/>
          </a:prstGeom>
        </p:spPr>
      </p:pic>
      <p:pic>
        <p:nvPicPr>
          <p:cNvPr id="12" name="Grafik 11" descr="Ein Bild, das Spielzeug, Puppe enthält.&#10;&#10;Automatisch generierte Beschreibung">
            <a:extLst>
              <a:ext uri="{FF2B5EF4-FFF2-40B4-BE49-F238E27FC236}">
                <a16:creationId xmlns:a16="http://schemas.microsoft.com/office/drawing/2014/main" id="{1AE5ED23-6D74-4190-94CC-D64A0B6A28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2218" y="1235593"/>
            <a:ext cx="1380558" cy="963629"/>
          </a:xfrm>
          <a:prstGeom prst="rect">
            <a:avLst/>
          </a:prstGeom>
        </p:spPr>
      </p:pic>
      <p:pic>
        <p:nvPicPr>
          <p:cNvPr id="14" name="Grafik 13" descr="Ein Bild, das Spielzeug, Raum, Uhr enthält.&#10;&#10;Automatisch generierte Beschreibung">
            <a:extLst>
              <a:ext uri="{FF2B5EF4-FFF2-40B4-BE49-F238E27FC236}">
                <a16:creationId xmlns:a16="http://schemas.microsoft.com/office/drawing/2014/main" id="{A0F73463-AA21-45AD-9A3B-7E159D72183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7455" y="1249353"/>
            <a:ext cx="1201936" cy="936107"/>
          </a:xfrm>
          <a:prstGeom prst="rect">
            <a:avLst/>
          </a:prstGeom>
        </p:spPr>
      </p:pic>
      <p:cxnSp>
        <p:nvCxnSpPr>
          <p:cNvPr id="16" name="Gerade Verbindung mit Pfeil 15">
            <a:extLst>
              <a:ext uri="{FF2B5EF4-FFF2-40B4-BE49-F238E27FC236}">
                <a16:creationId xmlns:a16="http://schemas.microsoft.com/office/drawing/2014/main" id="{E17D7784-8DB5-4F5C-BDC5-1C911BB56CAA}"/>
              </a:ext>
            </a:extLst>
          </p:cNvPr>
          <p:cNvCxnSpPr>
            <a:cxnSpLocks/>
          </p:cNvCxnSpPr>
          <p:nvPr/>
        </p:nvCxnSpPr>
        <p:spPr>
          <a:xfrm>
            <a:off x="4991100" y="1702700"/>
            <a:ext cx="3467100" cy="0"/>
          </a:xfrm>
          <a:prstGeom prst="straightConnector1">
            <a:avLst/>
          </a:prstGeom>
          <a:ln w="571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Grafik 31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B1268D62-ACD6-4E8C-B07B-E99C91C9951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2555" y="5282588"/>
            <a:ext cx="1579879" cy="1071158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7E037A8B-B565-4E6A-B138-286D13479A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2651" y="2657533"/>
            <a:ext cx="951543" cy="1103878"/>
          </a:xfrm>
          <a:prstGeom prst="rect">
            <a:avLst/>
          </a:prstGeom>
        </p:spPr>
      </p:pic>
      <p:pic>
        <p:nvPicPr>
          <p:cNvPr id="35" name="Grafik 34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7B8B1141-0B07-4938-836D-D04788F1062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8481" y="5282588"/>
            <a:ext cx="1579879" cy="1071158"/>
          </a:xfrm>
          <a:prstGeom prst="rect">
            <a:avLst/>
          </a:prstGeom>
        </p:spPr>
      </p:pic>
      <p:pic>
        <p:nvPicPr>
          <p:cNvPr id="43" name="Grafik 42" descr="Ein Bild, das sitzend, Monitor, dunkel, orange enthält.&#10;&#10;Automatisch generierte Beschreibung">
            <a:extLst>
              <a:ext uri="{FF2B5EF4-FFF2-40B4-BE49-F238E27FC236}">
                <a16:creationId xmlns:a16="http://schemas.microsoft.com/office/drawing/2014/main" id="{5F2A9AD2-FCF2-4E9B-B7EB-80FCFEE005B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31" b="18880"/>
          <a:stretch/>
        </p:blipFill>
        <p:spPr>
          <a:xfrm>
            <a:off x="8890538" y="4246263"/>
            <a:ext cx="1075764" cy="393267"/>
          </a:xfrm>
          <a:prstGeom prst="rect">
            <a:avLst/>
          </a:prstGeom>
        </p:spPr>
      </p:pic>
      <p:cxnSp>
        <p:nvCxnSpPr>
          <p:cNvPr id="57" name="Gerade Verbindung mit Pfeil 56">
            <a:extLst>
              <a:ext uri="{FF2B5EF4-FFF2-40B4-BE49-F238E27FC236}">
                <a16:creationId xmlns:a16="http://schemas.microsoft.com/office/drawing/2014/main" id="{E1219CC3-0853-4D29-BF46-54F80F6180B2}"/>
              </a:ext>
            </a:extLst>
          </p:cNvPr>
          <p:cNvCxnSpPr>
            <a:cxnSpLocks/>
          </p:cNvCxnSpPr>
          <p:nvPr/>
        </p:nvCxnSpPr>
        <p:spPr>
          <a:xfrm>
            <a:off x="4991100" y="3169339"/>
            <a:ext cx="3467100" cy="2033"/>
          </a:xfrm>
          <a:prstGeom prst="straightConnector1">
            <a:avLst/>
          </a:prstGeom>
          <a:ln w="571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Gerade Verbindung mit Pfeil 77">
            <a:extLst>
              <a:ext uri="{FF2B5EF4-FFF2-40B4-BE49-F238E27FC236}">
                <a16:creationId xmlns:a16="http://schemas.microsoft.com/office/drawing/2014/main" id="{0D0A0958-C4E9-4E09-99AB-E48510EF358D}"/>
              </a:ext>
            </a:extLst>
          </p:cNvPr>
          <p:cNvCxnSpPr>
            <a:cxnSpLocks/>
          </p:cNvCxnSpPr>
          <p:nvPr/>
        </p:nvCxnSpPr>
        <p:spPr>
          <a:xfrm>
            <a:off x="3217618" y="1903385"/>
            <a:ext cx="0" cy="1267987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Gerade Verbindung mit Pfeil 78">
            <a:extLst>
              <a:ext uri="{FF2B5EF4-FFF2-40B4-BE49-F238E27FC236}">
                <a16:creationId xmlns:a16="http://schemas.microsoft.com/office/drawing/2014/main" id="{B8377CF3-2713-4FF0-8D87-41FF38CA23BD}"/>
              </a:ext>
            </a:extLst>
          </p:cNvPr>
          <p:cNvCxnSpPr/>
          <p:nvPr/>
        </p:nvCxnSpPr>
        <p:spPr>
          <a:xfrm>
            <a:off x="3217618" y="3319921"/>
            <a:ext cx="0" cy="115271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Gerade Verbindung mit Pfeil 79">
            <a:extLst>
              <a:ext uri="{FF2B5EF4-FFF2-40B4-BE49-F238E27FC236}">
                <a16:creationId xmlns:a16="http://schemas.microsoft.com/office/drawing/2014/main" id="{3E91B02F-15E6-42B4-A091-33C365500513}"/>
              </a:ext>
            </a:extLst>
          </p:cNvPr>
          <p:cNvCxnSpPr/>
          <p:nvPr/>
        </p:nvCxnSpPr>
        <p:spPr>
          <a:xfrm>
            <a:off x="3217618" y="4606252"/>
            <a:ext cx="0" cy="86605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Gerade Verbindung mit Pfeil 80">
            <a:extLst>
              <a:ext uri="{FF2B5EF4-FFF2-40B4-BE49-F238E27FC236}">
                <a16:creationId xmlns:a16="http://schemas.microsoft.com/office/drawing/2014/main" id="{D6FD4EB1-327D-4DC3-A905-E7E8DE2CC42E}"/>
              </a:ext>
            </a:extLst>
          </p:cNvPr>
          <p:cNvCxnSpPr/>
          <p:nvPr/>
        </p:nvCxnSpPr>
        <p:spPr>
          <a:xfrm>
            <a:off x="10240718" y="1903385"/>
            <a:ext cx="0" cy="1267987"/>
          </a:xfrm>
          <a:prstGeom prst="straightConnector1">
            <a:avLst/>
          </a:prstGeom>
          <a:ln w="571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Gerade Verbindung mit Pfeil 81">
            <a:extLst>
              <a:ext uri="{FF2B5EF4-FFF2-40B4-BE49-F238E27FC236}">
                <a16:creationId xmlns:a16="http://schemas.microsoft.com/office/drawing/2014/main" id="{EFFFF9B8-04B5-44C0-B23F-FB17C76A3050}"/>
              </a:ext>
            </a:extLst>
          </p:cNvPr>
          <p:cNvCxnSpPr/>
          <p:nvPr/>
        </p:nvCxnSpPr>
        <p:spPr>
          <a:xfrm>
            <a:off x="10240718" y="3319921"/>
            <a:ext cx="0" cy="1152715"/>
          </a:xfrm>
          <a:prstGeom prst="straightConnector1">
            <a:avLst/>
          </a:prstGeom>
          <a:ln w="571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Gerade Verbindung mit Pfeil 82">
            <a:extLst>
              <a:ext uri="{FF2B5EF4-FFF2-40B4-BE49-F238E27FC236}">
                <a16:creationId xmlns:a16="http://schemas.microsoft.com/office/drawing/2014/main" id="{03A157AF-109F-4DC0-97A2-E81ED7C9B4CA}"/>
              </a:ext>
            </a:extLst>
          </p:cNvPr>
          <p:cNvCxnSpPr/>
          <p:nvPr/>
        </p:nvCxnSpPr>
        <p:spPr>
          <a:xfrm>
            <a:off x="10240718" y="4606252"/>
            <a:ext cx="0" cy="866052"/>
          </a:xfrm>
          <a:prstGeom prst="straightConnector1">
            <a:avLst/>
          </a:prstGeom>
          <a:ln w="571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Gerade Verbindung mit Pfeil 49">
            <a:extLst>
              <a:ext uri="{FF2B5EF4-FFF2-40B4-BE49-F238E27FC236}">
                <a16:creationId xmlns:a16="http://schemas.microsoft.com/office/drawing/2014/main" id="{8F482357-F37E-4591-9246-AE067F38A7F8}"/>
              </a:ext>
            </a:extLst>
          </p:cNvPr>
          <p:cNvCxnSpPr>
            <a:cxnSpLocks/>
          </p:cNvCxnSpPr>
          <p:nvPr/>
        </p:nvCxnSpPr>
        <p:spPr>
          <a:xfrm>
            <a:off x="4991100" y="4427029"/>
            <a:ext cx="3467100" cy="2033"/>
          </a:xfrm>
          <a:prstGeom prst="straightConnector1">
            <a:avLst/>
          </a:prstGeom>
          <a:ln w="5715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Gerade Verbindung mit Pfeil 50">
            <a:extLst>
              <a:ext uri="{FF2B5EF4-FFF2-40B4-BE49-F238E27FC236}">
                <a16:creationId xmlns:a16="http://schemas.microsoft.com/office/drawing/2014/main" id="{A1D29D2D-7D44-4864-8438-9AB49E2B63DD}"/>
              </a:ext>
            </a:extLst>
          </p:cNvPr>
          <p:cNvCxnSpPr>
            <a:cxnSpLocks/>
          </p:cNvCxnSpPr>
          <p:nvPr/>
        </p:nvCxnSpPr>
        <p:spPr>
          <a:xfrm>
            <a:off x="4991100" y="5624967"/>
            <a:ext cx="3467100" cy="2033"/>
          </a:xfrm>
          <a:prstGeom prst="straightConnector1">
            <a:avLst/>
          </a:prstGeom>
          <a:ln w="571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feld 2">
            <a:extLst>
              <a:ext uri="{FF2B5EF4-FFF2-40B4-BE49-F238E27FC236}">
                <a16:creationId xmlns:a16="http://schemas.microsoft.com/office/drawing/2014/main" id="{384E6A5C-4384-45AA-B4F4-64D73F0195DA}"/>
              </a:ext>
            </a:extLst>
          </p:cNvPr>
          <p:cNvSpPr txBox="1"/>
          <p:nvPr/>
        </p:nvSpPr>
        <p:spPr>
          <a:xfrm>
            <a:off x="6084923" y="424556"/>
            <a:ext cx="12794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2000" b="1" dirty="0"/>
              <a:t>Protokolle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41DF761A-8597-42B3-BC5A-B1355A24785B}"/>
              </a:ext>
            </a:extLst>
          </p:cNvPr>
          <p:cNvSpPr txBox="1"/>
          <p:nvPr/>
        </p:nvSpPr>
        <p:spPr>
          <a:xfrm>
            <a:off x="4991100" y="2800007"/>
            <a:ext cx="3467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/>
              <a:t>Reihenfolge der Teile, …</a:t>
            </a:r>
          </a:p>
        </p:txBody>
      </p:sp>
      <p:sp>
        <p:nvSpPr>
          <p:cNvPr id="56" name="Textfeld 55">
            <a:extLst>
              <a:ext uri="{FF2B5EF4-FFF2-40B4-BE49-F238E27FC236}">
                <a16:creationId xmlns:a16="http://schemas.microsoft.com/office/drawing/2014/main" id="{C2176C5F-7EEF-4C42-B8C8-3348D42ECFC1}"/>
              </a:ext>
            </a:extLst>
          </p:cNvPr>
          <p:cNvSpPr txBox="1"/>
          <p:nvPr/>
        </p:nvSpPr>
        <p:spPr>
          <a:xfrm>
            <a:off x="4991099" y="4067775"/>
            <a:ext cx="34670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/>
              <a:t>Zustellung anhand von Adressen</a:t>
            </a:r>
          </a:p>
        </p:txBody>
      </p:sp>
      <p:sp>
        <p:nvSpPr>
          <p:cNvPr id="58" name="Textfeld 57">
            <a:extLst>
              <a:ext uri="{FF2B5EF4-FFF2-40B4-BE49-F238E27FC236}">
                <a16:creationId xmlns:a16="http://schemas.microsoft.com/office/drawing/2014/main" id="{9AD7F256-20CA-453E-96CA-C59D2AC68C51}"/>
              </a:ext>
            </a:extLst>
          </p:cNvPr>
          <p:cNvSpPr txBox="1"/>
          <p:nvPr/>
        </p:nvSpPr>
        <p:spPr>
          <a:xfrm>
            <a:off x="4991099" y="5255635"/>
            <a:ext cx="3467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/>
              <a:t>eigentliche Übertragung</a:t>
            </a:r>
          </a:p>
        </p:txBody>
      </p:sp>
      <p:sp>
        <p:nvSpPr>
          <p:cNvPr id="59" name="Textfeld 58">
            <a:extLst>
              <a:ext uri="{FF2B5EF4-FFF2-40B4-BE49-F238E27FC236}">
                <a16:creationId xmlns:a16="http://schemas.microsoft.com/office/drawing/2014/main" id="{4DCA1AC2-FD89-4EC6-A21E-21410F276E73}"/>
              </a:ext>
            </a:extLst>
          </p:cNvPr>
          <p:cNvSpPr txBox="1"/>
          <p:nvPr/>
        </p:nvSpPr>
        <p:spPr>
          <a:xfrm>
            <a:off x="4991100" y="1348074"/>
            <a:ext cx="3467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/>
              <a:t>Auftrag, eigentlicher Inhalt</a:t>
            </a:r>
          </a:p>
        </p:txBody>
      </p:sp>
    </p:spTree>
    <p:extLst>
      <p:ext uri="{BB962C8B-B14F-4D97-AF65-F5344CB8AC3E}">
        <p14:creationId xmlns:p14="http://schemas.microsoft.com/office/powerpoint/2010/main" val="6604304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A066EE-298A-4847-8CDE-D0E341569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Protokolle bei uns Menschen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41D0E5D-E40C-4474-A8DE-F53B85EBA2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5850" y="1825625"/>
            <a:ext cx="7842250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  <a:tabLst>
                <a:tab pos="9779000" algn="r"/>
              </a:tabLst>
            </a:pPr>
            <a:endParaRPr lang="de-CH" b="1" dirty="0"/>
          </a:p>
          <a:p>
            <a:pPr marL="0" indent="0">
              <a:buNone/>
              <a:tabLst>
                <a:tab pos="9779000" algn="r"/>
              </a:tabLst>
            </a:pPr>
            <a:endParaRPr lang="de-CH" dirty="0"/>
          </a:p>
          <a:p>
            <a:pPr marL="0" indent="0">
              <a:buNone/>
              <a:tabLst>
                <a:tab pos="9779000" algn="r"/>
              </a:tabLst>
            </a:pPr>
            <a:r>
              <a:rPr lang="de-CH" dirty="0"/>
              <a:t>«Guten Tag, darf ich Sie etwas fragen?»</a:t>
            </a:r>
          </a:p>
          <a:p>
            <a:pPr marL="0" indent="0">
              <a:buNone/>
              <a:tabLst>
                <a:tab pos="9779000" algn="r"/>
              </a:tabLst>
            </a:pPr>
            <a:r>
              <a:rPr lang="de-CH" dirty="0"/>
              <a:t>	«Hallo, klar, schiessen Sie los!»</a:t>
            </a:r>
          </a:p>
          <a:p>
            <a:pPr marL="0" indent="0">
              <a:buNone/>
              <a:tabLst>
                <a:tab pos="9779000" algn="r"/>
              </a:tabLst>
            </a:pPr>
            <a:r>
              <a:rPr lang="de-CH" dirty="0"/>
              <a:t>«Wie spät ist es?»</a:t>
            </a:r>
          </a:p>
          <a:p>
            <a:pPr marL="0" indent="0">
              <a:buNone/>
              <a:tabLst>
                <a:tab pos="9779000" algn="r"/>
              </a:tabLst>
            </a:pPr>
            <a:r>
              <a:rPr lang="de-CH" dirty="0"/>
              <a:t>	«Es ist 14:15 Uhr.»</a:t>
            </a:r>
          </a:p>
          <a:p>
            <a:pPr marL="0" indent="0">
              <a:buNone/>
              <a:tabLst>
                <a:tab pos="9779000" algn="r"/>
              </a:tabLst>
            </a:pPr>
            <a:r>
              <a:rPr lang="de-CH" dirty="0"/>
              <a:t>«Entschuldigung, ich habe Sie nicht verstanden.»</a:t>
            </a:r>
          </a:p>
          <a:p>
            <a:pPr marL="0" indent="0">
              <a:buNone/>
              <a:tabLst>
                <a:tab pos="9779000" algn="r"/>
              </a:tabLst>
            </a:pPr>
            <a:r>
              <a:rPr lang="de-CH" dirty="0"/>
              <a:t>	«Es ist 14:15 Uhr.»</a:t>
            </a:r>
          </a:p>
          <a:p>
            <a:pPr marL="0" indent="0">
              <a:buNone/>
              <a:tabLst>
                <a:tab pos="9779000" algn="r"/>
              </a:tabLst>
            </a:pPr>
            <a:r>
              <a:rPr lang="de-CH" dirty="0"/>
              <a:t>«Danke und einen schönen Tag, tschüss.»</a:t>
            </a:r>
          </a:p>
          <a:p>
            <a:pPr marL="0" indent="0">
              <a:buNone/>
              <a:tabLst>
                <a:tab pos="9779000" algn="r"/>
              </a:tabLst>
            </a:pPr>
            <a:r>
              <a:rPr lang="de-CH" dirty="0"/>
              <a:t>	«Kein Problem, Ihnen auch, wiedersehen!»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B97208AC-1097-400B-BC62-0060697DBA02}"/>
              </a:ext>
            </a:extLst>
          </p:cNvPr>
          <p:cNvSpPr/>
          <p:nvPr/>
        </p:nvSpPr>
        <p:spPr>
          <a:xfrm>
            <a:off x="9080500" y="3472773"/>
            <a:ext cx="2844800" cy="77287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2400" dirty="0"/>
              <a:t>Anwendungsschicht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0334BDD1-410B-43C1-8D3E-874D78474309}"/>
              </a:ext>
            </a:extLst>
          </p:cNvPr>
          <p:cNvSpPr/>
          <p:nvPr/>
        </p:nvSpPr>
        <p:spPr>
          <a:xfrm>
            <a:off x="9080500" y="2573645"/>
            <a:ext cx="2844800" cy="85535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2400" dirty="0"/>
              <a:t>Transportschicht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C290CA32-4BF7-4C5A-A958-B917926EDA3D}"/>
              </a:ext>
            </a:extLst>
          </p:cNvPr>
          <p:cNvSpPr/>
          <p:nvPr/>
        </p:nvSpPr>
        <p:spPr>
          <a:xfrm>
            <a:off x="9080500" y="4276721"/>
            <a:ext cx="2844800" cy="160723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2400"/>
              <a:t>Transportschicht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80117241-7929-46DE-AC5A-FD59D7FF3845}"/>
              </a:ext>
            </a:extLst>
          </p:cNvPr>
          <p:cNvSpPr/>
          <p:nvPr/>
        </p:nvSpPr>
        <p:spPr>
          <a:xfrm>
            <a:off x="1085850" y="2582503"/>
            <a:ext cx="7994650" cy="846498"/>
          </a:xfrm>
          <a:prstGeom prst="rect">
            <a:avLst/>
          </a:prstGeom>
          <a:solidFill>
            <a:schemeClr val="accent4">
              <a:lumMod val="40000"/>
              <a:lumOff val="60000"/>
              <a:alpha val="20000"/>
            </a:schemeClr>
          </a:solidFill>
          <a:ln>
            <a:solidFill>
              <a:srgbClr val="538C2A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866CE072-CE1A-4B19-A560-08912E8AD0EC}"/>
              </a:ext>
            </a:extLst>
          </p:cNvPr>
          <p:cNvSpPr/>
          <p:nvPr/>
        </p:nvSpPr>
        <p:spPr>
          <a:xfrm>
            <a:off x="1085850" y="3472772"/>
            <a:ext cx="7994650" cy="772877"/>
          </a:xfrm>
          <a:prstGeom prst="rect">
            <a:avLst/>
          </a:prstGeom>
          <a:solidFill>
            <a:schemeClr val="accent2">
              <a:lumMod val="40000"/>
              <a:lumOff val="60000"/>
              <a:alpha val="20000"/>
            </a:schemeClr>
          </a:solidFill>
          <a:ln>
            <a:solidFill>
              <a:srgbClr val="2232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DE0734CE-E1BC-4873-8D97-10C0AF7BBAC3}"/>
              </a:ext>
            </a:extLst>
          </p:cNvPr>
          <p:cNvSpPr/>
          <p:nvPr/>
        </p:nvSpPr>
        <p:spPr>
          <a:xfrm>
            <a:off x="1085850" y="4276721"/>
            <a:ext cx="7994650" cy="1607230"/>
          </a:xfrm>
          <a:prstGeom prst="rect">
            <a:avLst/>
          </a:prstGeom>
          <a:solidFill>
            <a:schemeClr val="accent4">
              <a:lumMod val="40000"/>
              <a:lumOff val="60000"/>
              <a:alpha val="20000"/>
            </a:schemeClr>
          </a:solidFill>
          <a:ln>
            <a:solidFill>
              <a:srgbClr val="538C2A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1" name="Denkblase: wolkenförmig 10">
            <a:extLst>
              <a:ext uri="{FF2B5EF4-FFF2-40B4-BE49-F238E27FC236}">
                <a16:creationId xmlns:a16="http://schemas.microsoft.com/office/drawing/2014/main" id="{8F432CE1-D703-4776-B6AD-EB52C7154C35}"/>
              </a:ext>
            </a:extLst>
          </p:cNvPr>
          <p:cNvSpPr/>
          <p:nvPr/>
        </p:nvSpPr>
        <p:spPr>
          <a:xfrm>
            <a:off x="101600" y="5595497"/>
            <a:ext cx="2844800" cy="1162932"/>
          </a:xfrm>
          <a:prstGeom prst="cloudCallout">
            <a:avLst>
              <a:gd name="adj1" fmla="val 90648"/>
              <a:gd name="adj2" fmla="val -23010"/>
            </a:avLst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2400"/>
              <a:t>Beenden der Verbindung</a:t>
            </a:r>
          </a:p>
        </p:txBody>
      </p:sp>
      <p:sp>
        <p:nvSpPr>
          <p:cNvPr id="10" name="Denkblase: wolkenförmig 9">
            <a:extLst>
              <a:ext uri="{FF2B5EF4-FFF2-40B4-BE49-F238E27FC236}">
                <a16:creationId xmlns:a16="http://schemas.microsoft.com/office/drawing/2014/main" id="{59EB1C34-07F5-495F-AD22-E6CC3BE2BA1D}"/>
              </a:ext>
            </a:extLst>
          </p:cNvPr>
          <p:cNvSpPr/>
          <p:nvPr/>
        </p:nvSpPr>
        <p:spPr>
          <a:xfrm>
            <a:off x="7861300" y="681037"/>
            <a:ext cx="3924300" cy="1815395"/>
          </a:xfrm>
          <a:prstGeom prst="cloudCallout">
            <a:avLst>
              <a:gd name="adj1" fmla="val -45663"/>
              <a:gd name="adj2" fmla="val 162817"/>
            </a:avLst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2400" dirty="0"/>
              <a:t>Sicherstellen, dass alles  korrekt verstanden wird.</a:t>
            </a:r>
          </a:p>
        </p:txBody>
      </p:sp>
      <p:sp>
        <p:nvSpPr>
          <p:cNvPr id="9" name="Denkblase: wolkenförmig 8">
            <a:extLst>
              <a:ext uri="{FF2B5EF4-FFF2-40B4-BE49-F238E27FC236}">
                <a16:creationId xmlns:a16="http://schemas.microsoft.com/office/drawing/2014/main" id="{6FC58578-DB52-41EE-A369-FF9BA94CFBB0}"/>
              </a:ext>
            </a:extLst>
          </p:cNvPr>
          <p:cNvSpPr/>
          <p:nvPr/>
        </p:nvSpPr>
        <p:spPr>
          <a:xfrm>
            <a:off x="508000" y="1333501"/>
            <a:ext cx="2844800" cy="1162932"/>
          </a:xfrm>
          <a:prstGeom prst="cloudCallout">
            <a:avLst>
              <a:gd name="adj1" fmla="val 71005"/>
              <a:gd name="adj2" fmla="val 59987"/>
            </a:avLst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2400" dirty="0"/>
              <a:t>Verbindungs-aufbau</a:t>
            </a:r>
          </a:p>
        </p:txBody>
      </p:sp>
    </p:spTree>
    <p:extLst>
      <p:ext uri="{BB962C8B-B14F-4D97-AF65-F5344CB8AC3E}">
        <p14:creationId xmlns:p14="http://schemas.microsoft.com/office/powerpoint/2010/main" val="3985540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  <p:bldP spid="12" grpId="0" animBg="1"/>
      <p:bldP spid="13" grpId="0" animBg="1"/>
      <p:bldP spid="14" grpId="0" animBg="1"/>
      <p:bldP spid="11" grpId="0" animBg="1"/>
      <p:bldP spid="10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9D40E9-53BC-4858-A77C-6D5F90ECA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Protokoll bei uns Menschen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BD4A2DD-2579-4B94-8FD8-4E52600A02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CH"/>
              <a:t>Was ist mit den anderen Schichten?</a:t>
            </a:r>
          </a:p>
          <a:p>
            <a:endParaRPr lang="de-CH"/>
          </a:p>
          <a:p>
            <a:r>
              <a:rPr lang="de-CH"/>
              <a:t>«Adressieren»:</a:t>
            </a:r>
            <a:br>
              <a:rPr lang="de-CH"/>
            </a:br>
            <a:r>
              <a:rPr lang="de-CH"/>
              <a:t>vis-à-vis stehen und anschauen</a:t>
            </a:r>
            <a:br>
              <a:rPr lang="de-CH"/>
            </a:br>
            <a:endParaRPr lang="de-CH"/>
          </a:p>
          <a:p>
            <a:r>
              <a:rPr lang="de-CH"/>
              <a:t>Sprache wird über die Luft</a:t>
            </a:r>
            <a:br>
              <a:rPr lang="de-CH"/>
            </a:br>
            <a:r>
              <a:rPr lang="de-CH"/>
              <a:t>übertragen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A55B2C1F-D527-4FF7-B975-3815AEB0884D}"/>
              </a:ext>
            </a:extLst>
          </p:cNvPr>
          <p:cNvSpPr/>
          <p:nvPr/>
        </p:nvSpPr>
        <p:spPr>
          <a:xfrm>
            <a:off x="7320132" y="2914650"/>
            <a:ext cx="3390900" cy="10287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2400" dirty="0"/>
              <a:t>Vermittlungsschicht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9495F499-CAF9-4C19-9ECD-E79DBAF24928}"/>
              </a:ext>
            </a:extLst>
          </p:cNvPr>
          <p:cNvSpPr/>
          <p:nvPr/>
        </p:nvSpPr>
        <p:spPr>
          <a:xfrm>
            <a:off x="7320132" y="4356400"/>
            <a:ext cx="3390900" cy="10287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2400" dirty="0"/>
              <a:t>Physikalische Schicht</a:t>
            </a:r>
          </a:p>
        </p:txBody>
      </p:sp>
    </p:spTree>
    <p:extLst>
      <p:ext uri="{BB962C8B-B14F-4D97-AF65-F5344CB8AC3E}">
        <p14:creationId xmlns:p14="http://schemas.microsoft.com/office/powerpoint/2010/main" val="15941250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4EC930-68F2-4DAC-BCD2-902F107D2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Schichtenmodell und Protokolle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3730E495-2008-4229-8625-44C6D0980710}"/>
              </a:ext>
            </a:extLst>
          </p:cNvPr>
          <p:cNvSpPr/>
          <p:nvPr/>
        </p:nvSpPr>
        <p:spPr>
          <a:xfrm>
            <a:off x="1181100" y="2146300"/>
            <a:ext cx="3390900" cy="10287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2400"/>
              <a:t>Anwendungsschicht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109A8258-6E3C-4294-96CB-7AE6F68E55D9}"/>
              </a:ext>
            </a:extLst>
          </p:cNvPr>
          <p:cNvSpPr/>
          <p:nvPr/>
        </p:nvSpPr>
        <p:spPr>
          <a:xfrm>
            <a:off x="1181100" y="3168651"/>
            <a:ext cx="3390900" cy="102870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2400"/>
              <a:t>Transportschicht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FC048429-AE3D-4EC3-9B97-636BC9C352C1}"/>
              </a:ext>
            </a:extLst>
          </p:cNvPr>
          <p:cNvSpPr/>
          <p:nvPr/>
        </p:nvSpPr>
        <p:spPr>
          <a:xfrm>
            <a:off x="1181100" y="4191002"/>
            <a:ext cx="3390900" cy="10287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2400" dirty="0"/>
              <a:t>Vermittlungsschicht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FFF25C40-C91D-43F3-BBCD-9F3893A18854}"/>
              </a:ext>
            </a:extLst>
          </p:cNvPr>
          <p:cNvSpPr/>
          <p:nvPr/>
        </p:nvSpPr>
        <p:spPr>
          <a:xfrm>
            <a:off x="1181100" y="5213353"/>
            <a:ext cx="3390900" cy="10287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2400"/>
              <a:t>Physikalische Schicht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B04CF06D-EC49-444D-B1F5-B5A0C66DDE65}"/>
              </a:ext>
            </a:extLst>
          </p:cNvPr>
          <p:cNvSpPr/>
          <p:nvPr/>
        </p:nvSpPr>
        <p:spPr>
          <a:xfrm>
            <a:off x="9817100" y="2530475"/>
            <a:ext cx="1972820" cy="64134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2000"/>
              <a:t>Daten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4B3D1C00-C2BE-4407-946E-0F897748F6A6}"/>
              </a:ext>
            </a:extLst>
          </p:cNvPr>
          <p:cNvSpPr/>
          <p:nvPr/>
        </p:nvSpPr>
        <p:spPr>
          <a:xfrm>
            <a:off x="9817100" y="3552826"/>
            <a:ext cx="1972820" cy="64134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2000"/>
              <a:t>Daten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51136D82-5FC3-4FF6-BBBD-0BC3E65FD717}"/>
              </a:ext>
            </a:extLst>
          </p:cNvPr>
          <p:cNvSpPr/>
          <p:nvPr/>
        </p:nvSpPr>
        <p:spPr>
          <a:xfrm>
            <a:off x="9817100" y="4575177"/>
            <a:ext cx="1972820" cy="64134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2000"/>
              <a:t>Daten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A447B344-3684-4FEE-8AD2-843ACB31EE55}"/>
              </a:ext>
            </a:extLst>
          </p:cNvPr>
          <p:cNvSpPr/>
          <p:nvPr/>
        </p:nvSpPr>
        <p:spPr>
          <a:xfrm>
            <a:off x="9817100" y="5597528"/>
            <a:ext cx="1972820" cy="64134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2000"/>
              <a:t>Daten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765426E3-35A1-403F-B187-33A2E461C54C}"/>
              </a:ext>
            </a:extLst>
          </p:cNvPr>
          <p:cNvSpPr/>
          <p:nvPr/>
        </p:nvSpPr>
        <p:spPr>
          <a:xfrm>
            <a:off x="8636000" y="3552826"/>
            <a:ext cx="1181100" cy="64134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2000"/>
              <a:t>TCP</a:t>
            </a:r>
            <a:br>
              <a:rPr lang="de-CH" sz="2000"/>
            </a:br>
            <a:r>
              <a:rPr lang="de-CH" sz="2000"/>
              <a:t>Ports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6DCC64B1-5888-4303-ACFE-03B46CEC2ED0}"/>
              </a:ext>
            </a:extLst>
          </p:cNvPr>
          <p:cNvSpPr/>
          <p:nvPr/>
        </p:nvSpPr>
        <p:spPr>
          <a:xfrm>
            <a:off x="8636000" y="4575177"/>
            <a:ext cx="1181100" cy="64134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2000"/>
              <a:t>TCP</a:t>
            </a:r>
            <a:br>
              <a:rPr lang="de-CH" sz="2000"/>
            </a:br>
            <a:r>
              <a:rPr lang="de-CH" sz="2000"/>
              <a:t>Ports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0D4918B8-80D2-48A5-B391-8A64564398D0}"/>
              </a:ext>
            </a:extLst>
          </p:cNvPr>
          <p:cNvSpPr/>
          <p:nvPr/>
        </p:nvSpPr>
        <p:spPr>
          <a:xfrm>
            <a:off x="8636000" y="5597528"/>
            <a:ext cx="1181100" cy="64134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2000"/>
              <a:t>TCP</a:t>
            </a:r>
            <a:br>
              <a:rPr lang="de-CH" sz="2000"/>
            </a:br>
            <a:r>
              <a:rPr lang="de-CH" sz="2000"/>
              <a:t>Ports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62262819-779E-49FF-9726-7C92EEA27CCB}"/>
              </a:ext>
            </a:extLst>
          </p:cNvPr>
          <p:cNvSpPr/>
          <p:nvPr/>
        </p:nvSpPr>
        <p:spPr>
          <a:xfrm>
            <a:off x="7454900" y="4575177"/>
            <a:ext cx="1181100" cy="641349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2000" dirty="0"/>
              <a:t>IP</a:t>
            </a:r>
            <a:br>
              <a:rPr lang="de-CH" sz="2000" dirty="0"/>
            </a:br>
            <a:r>
              <a:rPr lang="de-CH" sz="2000" dirty="0"/>
              <a:t>Adressen</a:t>
            </a: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CA5F7B68-BAE6-480E-83E8-D67026095EA9}"/>
              </a:ext>
            </a:extLst>
          </p:cNvPr>
          <p:cNvSpPr/>
          <p:nvPr/>
        </p:nvSpPr>
        <p:spPr>
          <a:xfrm>
            <a:off x="7454900" y="5597528"/>
            <a:ext cx="1181100" cy="641349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2000"/>
              <a:t>IP</a:t>
            </a:r>
            <a:br>
              <a:rPr lang="de-CH" sz="2000"/>
            </a:br>
            <a:r>
              <a:rPr lang="de-CH" sz="2000"/>
              <a:t>Adressen</a:t>
            </a: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65351C84-9D31-493F-A25F-22C987A96818}"/>
              </a:ext>
            </a:extLst>
          </p:cNvPr>
          <p:cNvSpPr/>
          <p:nvPr/>
        </p:nvSpPr>
        <p:spPr>
          <a:xfrm>
            <a:off x="6273800" y="5597528"/>
            <a:ext cx="1181100" cy="64134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2000" dirty="0"/>
              <a:t>MAC</a:t>
            </a:r>
            <a:br>
              <a:rPr lang="de-CH" sz="2000" dirty="0"/>
            </a:br>
            <a:r>
              <a:rPr lang="de-CH" sz="2000" dirty="0"/>
              <a:t>Adressen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4F1C8624-E8B2-49EB-814D-D7C7ABBB2991}"/>
              </a:ext>
            </a:extLst>
          </p:cNvPr>
          <p:cNvSpPr txBox="1"/>
          <p:nvPr/>
        </p:nvSpPr>
        <p:spPr>
          <a:xfrm>
            <a:off x="4597400" y="2481817"/>
            <a:ext cx="40622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/>
              <a:t>Web (HTTP, HTTPS), E-Mail (IMAP, SMTP),</a:t>
            </a:r>
            <a:br>
              <a:rPr lang="de-CH"/>
            </a:br>
            <a:r>
              <a:rPr lang="de-CH"/>
              <a:t>Namensauflösung (DNS), …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8375E3F6-6C02-4AA9-8274-224A35C27193}"/>
              </a:ext>
            </a:extLst>
          </p:cNvPr>
          <p:cNvSpPr txBox="1"/>
          <p:nvPr/>
        </p:nvSpPr>
        <p:spPr>
          <a:xfrm>
            <a:off x="4597399" y="3504168"/>
            <a:ext cx="38849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/>
              <a:t>Übertragungssteuerungsprotokoll (TCP)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ED96C823-C82C-4C29-8B33-8CF04359D3A5}"/>
              </a:ext>
            </a:extLst>
          </p:cNvPr>
          <p:cNvSpPr txBox="1"/>
          <p:nvPr/>
        </p:nvSpPr>
        <p:spPr>
          <a:xfrm>
            <a:off x="4597398" y="4520686"/>
            <a:ext cx="2156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/>
              <a:t>Internetprotokoll (IP)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AF6DF1C7-D2BA-42CE-BA33-91D8DA63DCB8}"/>
              </a:ext>
            </a:extLst>
          </p:cNvPr>
          <p:cNvSpPr txBox="1"/>
          <p:nvPr/>
        </p:nvSpPr>
        <p:spPr>
          <a:xfrm>
            <a:off x="4597398" y="5548870"/>
            <a:ext cx="16971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/>
              <a:t>WLAN, Ethernet</a:t>
            </a:r>
          </a:p>
        </p:txBody>
      </p:sp>
    </p:spTree>
    <p:extLst>
      <p:ext uri="{BB962C8B-B14F-4D97-AF65-F5344CB8AC3E}">
        <p14:creationId xmlns:p14="http://schemas.microsoft.com/office/powerpoint/2010/main" val="747391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9" grpId="0" animBg="1"/>
      <p:bldP spid="20" grpId="0" animBg="1"/>
      <p:bldP spid="23" grpId="0"/>
      <p:bldP spid="24" grpId="0"/>
      <p:bldP spid="25" grpId="0"/>
      <p:bldP spid="2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E34323-C837-4FE6-822F-4ED354D6F0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Schichtenmodell, Protokolle und Ports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5019BEB6-E3D3-405B-8448-DCE3AC1853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3279" y="4156460"/>
            <a:ext cx="3120000" cy="234000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1F74F5DE-B80D-4004-A336-546EFD2793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3279" y="1526961"/>
            <a:ext cx="3120000" cy="2340000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29752F5B-1566-4164-A444-7364C36DD13C}"/>
              </a:ext>
            </a:extLst>
          </p:cNvPr>
          <p:cNvSpPr/>
          <p:nvPr/>
        </p:nvSpPr>
        <p:spPr>
          <a:xfrm>
            <a:off x="8016915" y="1690688"/>
            <a:ext cx="3390900" cy="10287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2400"/>
              <a:t>Anwendungsschicht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12FF69D9-0918-44B3-A524-C4D1DE10B7EC}"/>
              </a:ext>
            </a:extLst>
          </p:cNvPr>
          <p:cNvSpPr/>
          <p:nvPr/>
        </p:nvSpPr>
        <p:spPr>
          <a:xfrm>
            <a:off x="8016915" y="2713039"/>
            <a:ext cx="3390900" cy="102870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2400"/>
              <a:t>Transportschicht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21C5E231-3EC3-4E87-9305-7F05461538CC}"/>
              </a:ext>
            </a:extLst>
          </p:cNvPr>
          <p:cNvSpPr/>
          <p:nvPr/>
        </p:nvSpPr>
        <p:spPr>
          <a:xfrm>
            <a:off x="8016915" y="4333045"/>
            <a:ext cx="3390900" cy="10287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2400"/>
              <a:t>Vermittlungsschicht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8DDD2036-8030-4B4C-B47C-BAAEF7863544}"/>
              </a:ext>
            </a:extLst>
          </p:cNvPr>
          <p:cNvSpPr/>
          <p:nvPr/>
        </p:nvSpPr>
        <p:spPr>
          <a:xfrm>
            <a:off x="8016915" y="5355396"/>
            <a:ext cx="3390900" cy="10287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2400"/>
              <a:t>Physikalische Schicht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4D35320F-3CBE-46EC-885C-432F88FB3AF5}"/>
              </a:ext>
            </a:extLst>
          </p:cNvPr>
          <p:cNvSpPr txBox="1"/>
          <p:nvPr/>
        </p:nvSpPr>
        <p:spPr>
          <a:xfrm>
            <a:off x="4461580" y="5685080"/>
            <a:ext cx="16375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/>
              <a:t>Strasse/Trottoir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7FB550CA-9ADA-463C-8498-3D299F8AEE6A}"/>
              </a:ext>
            </a:extLst>
          </p:cNvPr>
          <p:cNvSpPr txBox="1"/>
          <p:nvPr/>
        </p:nvSpPr>
        <p:spPr>
          <a:xfrm>
            <a:off x="4461580" y="4662729"/>
            <a:ext cx="9270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/>
              <a:t>Adresse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45D714CB-116C-407B-95D5-61DB1A743EE5}"/>
              </a:ext>
            </a:extLst>
          </p:cNvPr>
          <p:cNvSpPr txBox="1"/>
          <p:nvPr/>
        </p:nvSpPr>
        <p:spPr>
          <a:xfrm>
            <a:off x="6529101" y="5685080"/>
            <a:ext cx="1239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CH"/>
              <a:t>LAN/WLAN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C3B64951-3867-4570-A048-592836B49C24}"/>
              </a:ext>
            </a:extLst>
          </p:cNvPr>
          <p:cNvSpPr txBox="1"/>
          <p:nvPr/>
        </p:nvSpPr>
        <p:spPr>
          <a:xfrm>
            <a:off x="6594632" y="4664681"/>
            <a:ext cx="11739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CH"/>
              <a:t>IP-Adresse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6357EE0D-138B-4F3F-9164-D60B7967CCA9}"/>
              </a:ext>
            </a:extLst>
          </p:cNvPr>
          <p:cNvSpPr txBox="1"/>
          <p:nvPr/>
        </p:nvSpPr>
        <p:spPr>
          <a:xfrm>
            <a:off x="4460708" y="3059668"/>
            <a:ext cx="19543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/>
              <a:t>«Zimmernummer»</a:t>
            </a:r>
            <a:br>
              <a:rPr lang="de-CH"/>
            </a:br>
            <a:r>
              <a:rPr lang="de-CH"/>
              <a:t>(Geschäft)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91D75230-69CF-4E78-8273-FBC57B3D5D5D}"/>
              </a:ext>
            </a:extLst>
          </p:cNvPr>
          <p:cNvSpPr txBox="1"/>
          <p:nvPr/>
        </p:nvSpPr>
        <p:spPr>
          <a:xfrm>
            <a:off x="7190078" y="3061620"/>
            <a:ext cx="577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CH"/>
              <a:t>Port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FEA81A3C-65C4-4AE8-B65E-7E0871A5237D}"/>
              </a:ext>
            </a:extLst>
          </p:cNvPr>
          <p:cNvSpPr txBox="1"/>
          <p:nvPr/>
        </p:nvSpPr>
        <p:spPr>
          <a:xfrm>
            <a:off x="4460708" y="1868201"/>
            <a:ext cx="18349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/>
              <a:t>Kleider/Drogerie/</a:t>
            </a:r>
            <a:br>
              <a:rPr lang="de-CH"/>
            </a:br>
            <a:r>
              <a:rPr lang="de-CH"/>
              <a:t>Restaurant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1C560470-C6EA-443B-8813-1365014869D6}"/>
              </a:ext>
            </a:extLst>
          </p:cNvPr>
          <p:cNvSpPr txBox="1"/>
          <p:nvPr/>
        </p:nvSpPr>
        <p:spPr>
          <a:xfrm>
            <a:off x="6527653" y="1870153"/>
            <a:ext cx="12400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CH"/>
              <a:t>DNS/HTTP/</a:t>
            </a:r>
            <a:br>
              <a:rPr lang="de-CH"/>
            </a:br>
            <a:r>
              <a:rPr lang="de-CH"/>
              <a:t>E-Mail</a:t>
            </a:r>
          </a:p>
        </p:txBody>
      </p:sp>
    </p:spTree>
    <p:extLst>
      <p:ext uri="{BB962C8B-B14F-4D97-AF65-F5344CB8AC3E}">
        <p14:creationId xmlns:p14="http://schemas.microsoft.com/office/powerpoint/2010/main" val="3054382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34B67A-AD32-48E9-9968-8896D8536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Beispiel Paketversand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59FD539-D6CB-4A51-82D1-B3CD02D6D2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CH"/>
              <a:t>Die Schule Kapellenfeld feiert 100-jähriges Jubiläum und braucht für ihr Fest zusätzliche Schulpulte. Wir möchten helfen und einige Pulte schicken.</a:t>
            </a:r>
          </a:p>
          <a:p>
            <a:pPr marL="0" indent="0">
              <a:buNone/>
            </a:pPr>
            <a:endParaRPr lang="de-CH"/>
          </a:p>
          <a:p>
            <a:pPr marL="0" indent="0">
              <a:buNone/>
            </a:pPr>
            <a:r>
              <a:rPr lang="de-CH"/>
              <a:t>Wie funktioniert dies genau?</a:t>
            </a:r>
          </a:p>
          <a:p>
            <a:pPr marL="0" indent="0">
              <a:buNone/>
            </a:pPr>
            <a:r>
              <a:rPr lang="de-CH"/>
              <a:t>Wer ist alles involviert?</a:t>
            </a:r>
          </a:p>
        </p:txBody>
      </p:sp>
      <p:pic>
        <p:nvPicPr>
          <p:cNvPr id="18" name="Grafik 17" descr="Ein Bild, das Tisch enthält.&#10;&#10;Automatisch generierte Beschreibung">
            <a:extLst>
              <a:ext uri="{FF2B5EF4-FFF2-40B4-BE49-F238E27FC236}">
                <a16:creationId xmlns:a16="http://schemas.microsoft.com/office/drawing/2014/main" id="{F15BE645-AFBF-48BD-8614-A3B50A00D8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78"/>
          <a:stretch/>
        </p:blipFill>
        <p:spPr>
          <a:xfrm>
            <a:off x="6864350" y="4472586"/>
            <a:ext cx="1781068" cy="1598014"/>
          </a:xfrm>
          <a:prstGeom prst="rect">
            <a:avLst/>
          </a:prstGeom>
        </p:spPr>
      </p:pic>
      <p:pic>
        <p:nvPicPr>
          <p:cNvPr id="19" name="Grafik 18" descr="Ein Bild, das Tisch enthält.&#10;&#10;Automatisch generierte Beschreibung">
            <a:extLst>
              <a:ext uri="{FF2B5EF4-FFF2-40B4-BE49-F238E27FC236}">
                <a16:creationId xmlns:a16="http://schemas.microsoft.com/office/drawing/2014/main" id="{F086B890-3BBC-483B-9F9D-E6CB89AC4C9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78"/>
          <a:stretch/>
        </p:blipFill>
        <p:spPr>
          <a:xfrm>
            <a:off x="8419974" y="4472586"/>
            <a:ext cx="1781068" cy="1598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122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 descr="Ein Bild, das Spielzeug, Puppe enthält.&#10;&#10;Automatisch generierte Beschreibung">
            <a:extLst>
              <a:ext uri="{FF2B5EF4-FFF2-40B4-BE49-F238E27FC236}">
                <a16:creationId xmlns:a16="http://schemas.microsoft.com/office/drawing/2014/main" id="{1AE5ED23-6D74-4190-94CC-D64A0B6A28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2218" y="1235593"/>
            <a:ext cx="1380558" cy="963629"/>
          </a:xfrm>
          <a:prstGeom prst="rect">
            <a:avLst/>
          </a:prstGeom>
        </p:spPr>
      </p:pic>
      <p:pic>
        <p:nvPicPr>
          <p:cNvPr id="14" name="Grafik 13" descr="Ein Bild, das Spielzeug, Raum, Uhr enthält.&#10;&#10;Automatisch generierte Beschreibung">
            <a:extLst>
              <a:ext uri="{FF2B5EF4-FFF2-40B4-BE49-F238E27FC236}">
                <a16:creationId xmlns:a16="http://schemas.microsoft.com/office/drawing/2014/main" id="{A0F73463-AA21-45AD-9A3B-7E159D7218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7455" y="1249353"/>
            <a:ext cx="1201936" cy="936107"/>
          </a:xfrm>
          <a:prstGeom prst="rect">
            <a:avLst/>
          </a:prstGeom>
        </p:spPr>
      </p:pic>
      <p:cxnSp>
        <p:nvCxnSpPr>
          <p:cNvPr id="16" name="Gerade Verbindung mit Pfeil 15">
            <a:extLst>
              <a:ext uri="{FF2B5EF4-FFF2-40B4-BE49-F238E27FC236}">
                <a16:creationId xmlns:a16="http://schemas.microsoft.com/office/drawing/2014/main" id="{E17D7784-8DB5-4F5C-BDC5-1C911BB56CAA}"/>
              </a:ext>
            </a:extLst>
          </p:cNvPr>
          <p:cNvCxnSpPr>
            <a:cxnSpLocks/>
          </p:cNvCxnSpPr>
          <p:nvPr/>
        </p:nvCxnSpPr>
        <p:spPr>
          <a:xfrm>
            <a:off x="4991100" y="1702700"/>
            <a:ext cx="3467100" cy="0"/>
          </a:xfrm>
          <a:prstGeom prst="straightConnector1">
            <a:avLst/>
          </a:prstGeom>
          <a:ln w="571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feld 24">
            <a:extLst>
              <a:ext uri="{FF2B5EF4-FFF2-40B4-BE49-F238E27FC236}">
                <a16:creationId xmlns:a16="http://schemas.microsoft.com/office/drawing/2014/main" id="{6DDEAEFE-C679-45C5-9BEA-ABC2BD32B058}"/>
              </a:ext>
            </a:extLst>
          </p:cNvPr>
          <p:cNvSpPr txBox="1"/>
          <p:nvPr/>
        </p:nvSpPr>
        <p:spPr>
          <a:xfrm>
            <a:off x="244747" y="1518034"/>
            <a:ext cx="256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/>
              <a:t>Auftrag</a:t>
            </a:r>
          </a:p>
        </p:txBody>
      </p:sp>
      <p:sp>
        <p:nvSpPr>
          <p:cNvPr id="46" name="Textfeld 45">
            <a:extLst>
              <a:ext uri="{FF2B5EF4-FFF2-40B4-BE49-F238E27FC236}">
                <a16:creationId xmlns:a16="http://schemas.microsoft.com/office/drawing/2014/main" id="{7545AA7C-B7C5-4A69-8D9E-2AA25FD91124}"/>
              </a:ext>
            </a:extLst>
          </p:cNvPr>
          <p:cNvSpPr txBox="1"/>
          <p:nvPr/>
        </p:nvSpPr>
        <p:spPr>
          <a:xfrm>
            <a:off x="2969791" y="424973"/>
            <a:ext cx="17317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2000" b="1"/>
              <a:t>Kirchenfeld</a:t>
            </a:r>
            <a:endParaRPr lang="de-CH" b="1"/>
          </a:p>
        </p:txBody>
      </p:sp>
      <p:sp>
        <p:nvSpPr>
          <p:cNvPr id="47" name="Textfeld 46">
            <a:extLst>
              <a:ext uri="{FF2B5EF4-FFF2-40B4-BE49-F238E27FC236}">
                <a16:creationId xmlns:a16="http://schemas.microsoft.com/office/drawing/2014/main" id="{80AD732F-3C12-463E-B00D-325FB8D1FE25}"/>
              </a:ext>
            </a:extLst>
          </p:cNvPr>
          <p:cNvSpPr txBox="1"/>
          <p:nvPr/>
        </p:nvSpPr>
        <p:spPr>
          <a:xfrm>
            <a:off x="8562534" y="430846"/>
            <a:ext cx="17317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2000" b="1"/>
              <a:t>Kapellenfeld</a:t>
            </a:r>
            <a:endParaRPr lang="de-CH" b="1"/>
          </a:p>
        </p:txBody>
      </p:sp>
      <p:pic>
        <p:nvPicPr>
          <p:cNvPr id="84" name="Grafik 83" descr="Ein Bild, das Tisch enthält.&#10;&#10;Automatisch generierte Beschreibung">
            <a:extLst>
              <a:ext uri="{FF2B5EF4-FFF2-40B4-BE49-F238E27FC236}">
                <a16:creationId xmlns:a16="http://schemas.microsoft.com/office/drawing/2014/main" id="{7AB83152-9CB0-4622-A7B3-96C13F80111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78"/>
          <a:stretch/>
        </p:blipFill>
        <p:spPr>
          <a:xfrm>
            <a:off x="5728074" y="586472"/>
            <a:ext cx="1075763" cy="965199"/>
          </a:xfrm>
          <a:prstGeom prst="rect">
            <a:avLst/>
          </a:prstGeom>
        </p:spPr>
      </p:pic>
      <p:pic>
        <p:nvPicPr>
          <p:cNvPr id="85" name="Grafik 84" descr="Ein Bild, das Tisch enthält.&#10;&#10;Automatisch generierte Beschreibung">
            <a:extLst>
              <a:ext uri="{FF2B5EF4-FFF2-40B4-BE49-F238E27FC236}">
                <a16:creationId xmlns:a16="http://schemas.microsoft.com/office/drawing/2014/main" id="{AE5BCCB0-29DA-4E80-81C8-DBEFBA9837F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78"/>
          <a:stretch/>
        </p:blipFill>
        <p:spPr>
          <a:xfrm>
            <a:off x="6577888" y="586471"/>
            <a:ext cx="1075763" cy="965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303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9A35822C-F9C2-4D6F-B445-3D76F2D538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725" y="2657533"/>
            <a:ext cx="951543" cy="1103878"/>
          </a:xfrm>
          <a:prstGeom prst="rect">
            <a:avLst/>
          </a:prstGeom>
        </p:spPr>
      </p:pic>
      <p:pic>
        <p:nvPicPr>
          <p:cNvPr id="9" name="Grafik 8" descr="Ein Bild, das Tisch enthält.&#10;&#10;Automatisch generierte Beschreibung">
            <a:extLst>
              <a:ext uri="{FF2B5EF4-FFF2-40B4-BE49-F238E27FC236}">
                <a16:creationId xmlns:a16="http://schemas.microsoft.com/office/drawing/2014/main" id="{2C470D73-0F11-4734-87B7-E2374825EB4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78"/>
          <a:stretch/>
        </p:blipFill>
        <p:spPr>
          <a:xfrm>
            <a:off x="1367855" y="1941486"/>
            <a:ext cx="1075763" cy="965199"/>
          </a:xfrm>
          <a:prstGeom prst="rect">
            <a:avLst/>
          </a:prstGeom>
        </p:spPr>
      </p:pic>
      <p:pic>
        <p:nvPicPr>
          <p:cNvPr id="12" name="Grafik 11" descr="Ein Bild, das Spielzeug, Puppe enthält.&#10;&#10;Automatisch generierte Beschreibung">
            <a:extLst>
              <a:ext uri="{FF2B5EF4-FFF2-40B4-BE49-F238E27FC236}">
                <a16:creationId xmlns:a16="http://schemas.microsoft.com/office/drawing/2014/main" id="{1AE5ED23-6D74-4190-94CC-D64A0B6A28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2218" y="1235593"/>
            <a:ext cx="1380558" cy="963629"/>
          </a:xfrm>
          <a:prstGeom prst="rect">
            <a:avLst/>
          </a:prstGeom>
        </p:spPr>
      </p:pic>
      <p:pic>
        <p:nvPicPr>
          <p:cNvPr id="14" name="Grafik 13" descr="Ein Bild, das Spielzeug, Raum, Uhr enthält.&#10;&#10;Automatisch generierte Beschreibung">
            <a:extLst>
              <a:ext uri="{FF2B5EF4-FFF2-40B4-BE49-F238E27FC236}">
                <a16:creationId xmlns:a16="http://schemas.microsoft.com/office/drawing/2014/main" id="{A0F73463-AA21-45AD-9A3B-7E159D72183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7455" y="1249353"/>
            <a:ext cx="1201936" cy="936107"/>
          </a:xfrm>
          <a:prstGeom prst="rect">
            <a:avLst/>
          </a:prstGeom>
        </p:spPr>
      </p:pic>
      <p:cxnSp>
        <p:nvCxnSpPr>
          <p:cNvPr id="16" name="Gerade Verbindung mit Pfeil 15">
            <a:extLst>
              <a:ext uri="{FF2B5EF4-FFF2-40B4-BE49-F238E27FC236}">
                <a16:creationId xmlns:a16="http://schemas.microsoft.com/office/drawing/2014/main" id="{E17D7784-8DB5-4F5C-BDC5-1C911BB56CAA}"/>
              </a:ext>
            </a:extLst>
          </p:cNvPr>
          <p:cNvCxnSpPr>
            <a:cxnSpLocks/>
          </p:cNvCxnSpPr>
          <p:nvPr/>
        </p:nvCxnSpPr>
        <p:spPr>
          <a:xfrm>
            <a:off x="4991100" y="3177932"/>
            <a:ext cx="3467100" cy="0"/>
          </a:xfrm>
          <a:prstGeom prst="straightConnector1">
            <a:avLst/>
          </a:prstGeom>
          <a:ln w="571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Grafik 16" descr="Ein Bild, das Tisch enthält.&#10;&#10;Automatisch generierte Beschreibung">
            <a:extLst>
              <a:ext uri="{FF2B5EF4-FFF2-40B4-BE49-F238E27FC236}">
                <a16:creationId xmlns:a16="http://schemas.microsoft.com/office/drawing/2014/main" id="{27C79F19-FF42-4127-A892-1069E0E519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78"/>
          <a:stretch/>
        </p:blipFill>
        <p:spPr>
          <a:xfrm>
            <a:off x="2217669" y="1941485"/>
            <a:ext cx="1075763" cy="965199"/>
          </a:xfrm>
          <a:prstGeom prst="rect">
            <a:avLst/>
          </a:prstGeom>
        </p:spPr>
      </p:pic>
      <p:sp>
        <p:nvSpPr>
          <p:cNvPr id="22" name="Textfeld 21">
            <a:extLst>
              <a:ext uri="{FF2B5EF4-FFF2-40B4-BE49-F238E27FC236}">
                <a16:creationId xmlns:a16="http://schemas.microsoft.com/office/drawing/2014/main" id="{E1DAF1B9-049C-432B-9B03-BD2E724B104C}"/>
              </a:ext>
            </a:extLst>
          </p:cNvPr>
          <p:cNvSpPr txBox="1"/>
          <p:nvPr/>
        </p:nvSpPr>
        <p:spPr>
          <a:xfrm>
            <a:off x="244747" y="2886307"/>
            <a:ext cx="256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/>
              <a:t>Zerlegen/</a:t>
            </a:r>
            <a:br>
              <a:rPr lang="de-CH"/>
            </a:br>
            <a:r>
              <a:rPr lang="de-CH"/>
              <a:t>verpacken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6DDEAEFE-C679-45C5-9BEA-ABC2BD32B058}"/>
              </a:ext>
            </a:extLst>
          </p:cNvPr>
          <p:cNvSpPr txBox="1"/>
          <p:nvPr/>
        </p:nvSpPr>
        <p:spPr>
          <a:xfrm>
            <a:off x="244747" y="1518034"/>
            <a:ext cx="256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/>
              <a:t>Auftrag</a:t>
            </a:r>
          </a:p>
        </p:txBody>
      </p:sp>
      <p:pic>
        <p:nvPicPr>
          <p:cNvPr id="34" name="Grafik 33">
            <a:extLst>
              <a:ext uri="{FF2B5EF4-FFF2-40B4-BE49-F238E27FC236}">
                <a16:creationId xmlns:a16="http://schemas.microsoft.com/office/drawing/2014/main" id="{7E037A8B-B565-4E6A-B138-286D13479A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2651" y="2657533"/>
            <a:ext cx="951543" cy="1103878"/>
          </a:xfrm>
          <a:prstGeom prst="rect">
            <a:avLst/>
          </a:prstGeom>
        </p:spPr>
      </p:pic>
      <p:sp>
        <p:nvSpPr>
          <p:cNvPr id="46" name="Textfeld 45">
            <a:extLst>
              <a:ext uri="{FF2B5EF4-FFF2-40B4-BE49-F238E27FC236}">
                <a16:creationId xmlns:a16="http://schemas.microsoft.com/office/drawing/2014/main" id="{7545AA7C-B7C5-4A69-8D9E-2AA25FD91124}"/>
              </a:ext>
            </a:extLst>
          </p:cNvPr>
          <p:cNvSpPr txBox="1"/>
          <p:nvPr/>
        </p:nvSpPr>
        <p:spPr>
          <a:xfrm>
            <a:off x="2969791" y="424973"/>
            <a:ext cx="17317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2000" b="1"/>
              <a:t>Kirchenfeld</a:t>
            </a:r>
            <a:endParaRPr lang="de-CH" b="1"/>
          </a:p>
        </p:txBody>
      </p:sp>
      <p:sp>
        <p:nvSpPr>
          <p:cNvPr id="47" name="Textfeld 46">
            <a:extLst>
              <a:ext uri="{FF2B5EF4-FFF2-40B4-BE49-F238E27FC236}">
                <a16:creationId xmlns:a16="http://schemas.microsoft.com/office/drawing/2014/main" id="{80AD732F-3C12-463E-B00D-325FB8D1FE25}"/>
              </a:ext>
            </a:extLst>
          </p:cNvPr>
          <p:cNvSpPr txBox="1"/>
          <p:nvPr/>
        </p:nvSpPr>
        <p:spPr>
          <a:xfrm>
            <a:off x="8562534" y="430846"/>
            <a:ext cx="17317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2000" b="1"/>
              <a:t>Kapellenfeld</a:t>
            </a:r>
            <a:endParaRPr lang="de-CH" b="1"/>
          </a:p>
        </p:txBody>
      </p:sp>
      <p:pic>
        <p:nvPicPr>
          <p:cNvPr id="65" name="Grafik 64" descr="Ein Bild, das Tisch enthält.&#10;&#10;Automatisch generierte Beschreibung">
            <a:extLst>
              <a:ext uri="{FF2B5EF4-FFF2-40B4-BE49-F238E27FC236}">
                <a16:creationId xmlns:a16="http://schemas.microsoft.com/office/drawing/2014/main" id="{D9C2C52E-2DCD-411A-8A49-EA06E1F644A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78"/>
          <a:stretch/>
        </p:blipFill>
        <p:spPr>
          <a:xfrm>
            <a:off x="10257855" y="1941486"/>
            <a:ext cx="1075763" cy="965199"/>
          </a:xfrm>
          <a:prstGeom prst="rect">
            <a:avLst/>
          </a:prstGeom>
        </p:spPr>
      </p:pic>
      <p:pic>
        <p:nvPicPr>
          <p:cNvPr id="66" name="Grafik 65" descr="Ein Bild, das Tisch enthält.&#10;&#10;Automatisch generierte Beschreibung">
            <a:extLst>
              <a:ext uri="{FF2B5EF4-FFF2-40B4-BE49-F238E27FC236}">
                <a16:creationId xmlns:a16="http://schemas.microsoft.com/office/drawing/2014/main" id="{EB3DADF5-A0F4-4B8C-8212-4F578A266ED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78"/>
          <a:stretch/>
        </p:blipFill>
        <p:spPr>
          <a:xfrm>
            <a:off x="11107669" y="1941485"/>
            <a:ext cx="1075763" cy="965199"/>
          </a:xfrm>
          <a:prstGeom prst="rect">
            <a:avLst/>
          </a:prstGeom>
        </p:spPr>
      </p:pic>
      <p:cxnSp>
        <p:nvCxnSpPr>
          <p:cNvPr id="78" name="Gerade Verbindung mit Pfeil 77">
            <a:extLst>
              <a:ext uri="{FF2B5EF4-FFF2-40B4-BE49-F238E27FC236}">
                <a16:creationId xmlns:a16="http://schemas.microsoft.com/office/drawing/2014/main" id="{0D0A0958-C4E9-4E09-99AB-E48510EF358D}"/>
              </a:ext>
            </a:extLst>
          </p:cNvPr>
          <p:cNvCxnSpPr>
            <a:cxnSpLocks/>
          </p:cNvCxnSpPr>
          <p:nvPr/>
        </p:nvCxnSpPr>
        <p:spPr>
          <a:xfrm>
            <a:off x="3217618" y="1903385"/>
            <a:ext cx="0" cy="1267987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Gerade Verbindung mit Pfeil 80">
            <a:extLst>
              <a:ext uri="{FF2B5EF4-FFF2-40B4-BE49-F238E27FC236}">
                <a16:creationId xmlns:a16="http://schemas.microsoft.com/office/drawing/2014/main" id="{D6FD4EB1-327D-4DC3-A905-E7E8DE2CC42E}"/>
              </a:ext>
            </a:extLst>
          </p:cNvPr>
          <p:cNvCxnSpPr/>
          <p:nvPr/>
        </p:nvCxnSpPr>
        <p:spPr>
          <a:xfrm>
            <a:off x="10240718" y="1903385"/>
            <a:ext cx="0" cy="1267987"/>
          </a:xfrm>
          <a:prstGeom prst="straightConnector1">
            <a:avLst/>
          </a:prstGeom>
          <a:ln w="571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Grafik 5" descr="Ein Bild, das Uhr enthält.&#10;&#10;Automatisch generierte Beschreibung">
            <a:extLst>
              <a:ext uri="{FF2B5EF4-FFF2-40B4-BE49-F238E27FC236}">
                <a16:creationId xmlns:a16="http://schemas.microsoft.com/office/drawing/2014/main" id="{0BB3D22A-2D80-E140-BE8C-3D89EC10CBA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8636" y="2092672"/>
            <a:ext cx="719588" cy="814012"/>
          </a:xfrm>
          <a:prstGeom prst="rect">
            <a:avLst/>
          </a:prstGeom>
        </p:spPr>
      </p:pic>
      <p:pic>
        <p:nvPicPr>
          <p:cNvPr id="51" name="Grafik 6" descr="Ein Bild, das Uhr enthält.&#10;&#10;Automatisch generierte Beschreibung">
            <a:extLst>
              <a:ext uri="{FF2B5EF4-FFF2-40B4-BE49-F238E27FC236}">
                <a16:creationId xmlns:a16="http://schemas.microsoft.com/office/drawing/2014/main" id="{65FBA5CF-D717-5741-A458-AA0FD5DD80B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5642" y="2017354"/>
            <a:ext cx="373848" cy="422905"/>
          </a:xfrm>
          <a:prstGeom prst="rect">
            <a:avLst/>
          </a:prstGeom>
        </p:spPr>
      </p:pic>
      <p:pic>
        <p:nvPicPr>
          <p:cNvPr id="52" name="Grafik 7" descr="Ein Bild, das Computer, sitzend, Monitor, computer enthält.&#10;&#10;Automatisch generierte Beschreibung">
            <a:extLst>
              <a:ext uri="{FF2B5EF4-FFF2-40B4-BE49-F238E27FC236}">
                <a16:creationId xmlns:a16="http://schemas.microsoft.com/office/drawing/2014/main" id="{8331FA21-AD91-8145-986A-B7340E883CD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5502" y="2523101"/>
            <a:ext cx="486780" cy="383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652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sitzend, Monitor, dunkel, orange enthält.&#10;&#10;Automatisch generierte Beschreibung">
            <a:extLst>
              <a:ext uri="{FF2B5EF4-FFF2-40B4-BE49-F238E27FC236}">
                <a16:creationId xmlns:a16="http://schemas.microsoft.com/office/drawing/2014/main" id="{14BACF73-916C-4EFE-8EE7-78744C684F0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31" b="18880"/>
          <a:stretch/>
        </p:blipFill>
        <p:spPr>
          <a:xfrm>
            <a:off x="3344612" y="4246263"/>
            <a:ext cx="1075764" cy="393267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9A35822C-F9C2-4D6F-B445-3D76F2D538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725" y="2657533"/>
            <a:ext cx="951543" cy="1103878"/>
          </a:xfrm>
          <a:prstGeom prst="rect">
            <a:avLst/>
          </a:prstGeom>
        </p:spPr>
      </p:pic>
      <p:pic>
        <p:nvPicPr>
          <p:cNvPr id="6" name="Grafik 5" descr="Ein Bild, das Uhr enthält.&#10;&#10;Automatisch generierte Beschreibung">
            <a:extLst>
              <a:ext uri="{FF2B5EF4-FFF2-40B4-BE49-F238E27FC236}">
                <a16:creationId xmlns:a16="http://schemas.microsoft.com/office/drawing/2014/main" id="{4A00DE4C-6411-409F-B124-AA73DD2EC6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4731" y="3507238"/>
            <a:ext cx="719588" cy="814012"/>
          </a:xfrm>
          <a:prstGeom prst="rect">
            <a:avLst/>
          </a:prstGeom>
        </p:spPr>
      </p:pic>
      <p:pic>
        <p:nvPicPr>
          <p:cNvPr id="7" name="Grafik 6" descr="Ein Bild, das Uhr enthält.&#10;&#10;Automatisch generierte Beschreibung">
            <a:extLst>
              <a:ext uri="{FF2B5EF4-FFF2-40B4-BE49-F238E27FC236}">
                <a16:creationId xmlns:a16="http://schemas.microsoft.com/office/drawing/2014/main" id="{2C5274B8-0F41-4ED0-BB6E-37F262F0BA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37" y="3431920"/>
            <a:ext cx="373848" cy="422905"/>
          </a:xfrm>
          <a:prstGeom prst="rect">
            <a:avLst/>
          </a:prstGeom>
        </p:spPr>
      </p:pic>
      <p:pic>
        <p:nvPicPr>
          <p:cNvPr id="8" name="Grafik 7" descr="Ein Bild, das Computer, sitzend, Monitor, computer enthält.&#10;&#10;Automatisch generierte Beschreibung">
            <a:extLst>
              <a:ext uri="{FF2B5EF4-FFF2-40B4-BE49-F238E27FC236}">
                <a16:creationId xmlns:a16="http://schemas.microsoft.com/office/drawing/2014/main" id="{90E1CB6C-FCE0-4EAA-932B-51E346211C5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597" y="3937667"/>
            <a:ext cx="486780" cy="383583"/>
          </a:xfrm>
          <a:prstGeom prst="rect">
            <a:avLst/>
          </a:prstGeom>
        </p:spPr>
      </p:pic>
      <p:pic>
        <p:nvPicPr>
          <p:cNvPr id="9" name="Grafik 8" descr="Ein Bild, das Tisch enthält.&#10;&#10;Automatisch generierte Beschreibung">
            <a:extLst>
              <a:ext uri="{FF2B5EF4-FFF2-40B4-BE49-F238E27FC236}">
                <a16:creationId xmlns:a16="http://schemas.microsoft.com/office/drawing/2014/main" id="{2C470D73-0F11-4734-87B7-E2374825EB4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78"/>
          <a:stretch/>
        </p:blipFill>
        <p:spPr>
          <a:xfrm>
            <a:off x="1367855" y="1941486"/>
            <a:ext cx="1075763" cy="965199"/>
          </a:xfrm>
          <a:prstGeom prst="rect">
            <a:avLst/>
          </a:prstGeom>
        </p:spPr>
      </p:pic>
      <p:pic>
        <p:nvPicPr>
          <p:cNvPr id="12" name="Grafik 11" descr="Ein Bild, das Spielzeug, Puppe enthält.&#10;&#10;Automatisch generierte Beschreibung">
            <a:extLst>
              <a:ext uri="{FF2B5EF4-FFF2-40B4-BE49-F238E27FC236}">
                <a16:creationId xmlns:a16="http://schemas.microsoft.com/office/drawing/2014/main" id="{1AE5ED23-6D74-4190-94CC-D64A0B6A28A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2218" y="1235593"/>
            <a:ext cx="1380558" cy="963629"/>
          </a:xfrm>
          <a:prstGeom prst="rect">
            <a:avLst/>
          </a:prstGeom>
        </p:spPr>
      </p:pic>
      <p:pic>
        <p:nvPicPr>
          <p:cNvPr id="14" name="Grafik 13" descr="Ein Bild, das Spielzeug, Raum, Uhr enthält.&#10;&#10;Automatisch generierte Beschreibung">
            <a:extLst>
              <a:ext uri="{FF2B5EF4-FFF2-40B4-BE49-F238E27FC236}">
                <a16:creationId xmlns:a16="http://schemas.microsoft.com/office/drawing/2014/main" id="{A0F73463-AA21-45AD-9A3B-7E159D72183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7455" y="1249353"/>
            <a:ext cx="1201936" cy="936107"/>
          </a:xfrm>
          <a:prstGeom prst="rect">
            <a:avLst/>
          </a:prstGeom>
        </p:spPr>
      </p:pic>
      <p:pic>
        <p:nvPicPr>
          <p:cNvPr id="17" name="Grafik 16" descr="Ein Bild, das Tisch enthält.&#10;&#10;Automatisch generierte Beschreibung">
            <a:extLst>
              <a:ext uri="{FF2B5EF4-FFF2-40B4-BE49-F238E27FC236}">
                <a16:creationId xmlns:a16="http://schemas.microsoft.com/office/drawing/2014/main" id="{27C79F19-FF42-4127-A892-1069E0E5191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78"/>
          <a:stretch/>
        </p:blipFill>
        <p:spPr>
          <a:xfrm>
            <a:off x="2217669" y="1941485"/>
            <a:ext cx="1075763" cy="965199"/>
          </a:xfrm>
          <a:prstGeom prst="rect">
            <a:avLst/>
          </a:prstGeom>
        </p:spPr>
      </p:pic>
      <p:sp>
        <p:nvSpPr>
          <p:cNvPr id="22" name="Textfeld 21">
            <a:extLst>
              <a:ext uri="{FF2B5EF4-FFF2-40B4-BE49-F238E27FC236}">
                <a16:creationId xmlns:a16="http://schemas.microsoft.com/office/drawing/2014/main" id="{E1DAF1B9-049C-432B-9B03-BD2E724B104C}"/>
              </a:ext>
            </a:extLst>
          </p:cNvPr>
          <p:cNvSpPr txBox="1"/>
          <p:nvPr/>
        </p:nvSpPr>
        <p:spPr>
          <a:xfrm>
            <a:off x="244747" y="2886307"/>
            <a:ext cx="256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/>
              <a:t>Zerlegen/</a:t>
            </a:r>
            <a:br>
              <a:rPr lang="de-CH"/>
            </a:br>
            <a:r>
              <a:rPr lang="de-CH"/>
              <a:t>verpacken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1EAF5BFB-B386-43A0-91B8-1BB4AC86C1F1}"/>
              </a:ext>
            </a:extLst>
          </p:cNvPr>
          <p:cNvSpPr txBox="1"/>
          <p:nvPr/>
        </p:nvSpPr>
        <p:spPr>
          <a:xfrm>
            <a:off x="244747" y="4258232"/>
            <a:ext cx="256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/>
              <a:t>Logistik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6DDEAEFE-C679-45C5-9BEA-ABC2BD32B058}"/>
              </a:ext>
            </a:extLst>
          </p:cNvPr>
          <p:cNvSpPr txBox="1"/>
          <p:nvPr/>
        </p:nvSpPr>
        <p:spPr>
          <a:xfrm>
            <a:off x="244747" y="1518034"/>
            <a:ext cx="256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/>
              <a:t>Auftrag</a:t>
            </a:r>
          </a:p>
        </p:txBody>
      </p:sp>
      <p:pic>
        <p:nvPicPr>
          <p:cNvPr id="34" name="Grafik 33">
            <a:extLst>
              <a:ext uri="{FF2B5EF4-FFF2-40B4-BE49-F238E27FC236}">
                <a16:creationId xmlns:a16="http://schemas.microsoft.com/office/drawing/2014/main" id="{7E037A8B-B565-4E6A-B138-286D13479A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2651" y="2657533"/>
            <a:ext cx="951543" cy="1103878"/>
          </a:xfrm>
          <a:prstGeom prst="rect">
            <a:avLst/>
          </a:prstGeom>
        </p:spPr>
      </p:pic>
      <p:pic>
        <p:nvPicPr>
          <p:cNvPr id="43" name="Grafik 42" descr="Ein Bild, das sitzend, Monitor, dunkel, orange enthält.&#10;&#10;Automatisch generierte Beschreibung">
            <a:extLst>
              <a:ext uri="{FF2B5EF4-FFF2-40B4-BE49-F238E27FC236}">
                <a16:creationId xmlns:a16="http://schemas.microsoft.com/office/drawing/2014/main" id="{5F2A9AD2-FCF2-4E9B-B7EB-80FCFEE005B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31" b="18880"/>
          <a:stretch/>
        </p:blipFill>
        <p:spPr>
          <a:xfrm>
            <a:off x="8890538" y="4246263"/>
            <a:ext cx="1075764" cy="393267"/>
          </a:xfrm>
          <a:prstGeom prst="rect">
            <a:avLst/>
          </a:prstGeom>
        </p:spPr>
      </p:pic>
      <p:pic>
        <p:nvPicPr>
          <p:cNvPr id="44" name="Grafik 43" descr="Ein Bild, das sitzend, Monitor, dunkel, orange enthält.&#10;&#10;Automatisch generierte Beschreibung">
            <a:extLst>
              <a:ext uri="{FF2B5EF4-FFF2-40B4-BE49-F238E27FC236}">
                <a16:creationId xmlns:a16="http://schemas.microsoft.com/office/drawing/2014/main" id="{9FB92E44-B070-432B-9CA3-D4C45714662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31" b="18880"/>
          <a:stretch/>
        </p:blipFill>
        <p:spPr>
          <a:xfrm>
            <a:off x="6157696" y="4246263"/>
            <a:ext cx="1075764" cy="393267"/>
          </a:xfrm>
          <a:prstGeom prst="rect">
            <a:avLst/>
          </a:prstGeom>
        </p:spPr>
      </p:pic>
      <p:sp>
        <p:nvSpPr>
          <p:cNvPr id="46" name="Textfeld 45">
            <a:extLst>
              <a:ext uri="{FF2B5EF4-FFF2-40B4-BE49-F238E27FC236}">
                <a16:creationId xmlns:a16="http://schemas.microsoft.com/office/drawing/2014/main" id="{7545AA7C-B7C5-4A69-8D9E-2AA25FD91124}"/>
              </a:ext>
            </a:extLst>
          </p:cNvPr>
          <p:cNvSpPr txBox="1"/>
          <p:nvPr/>
        </p:nvSpPr>
        <p:spPr>
          <a:xfrm>
            <a:off x="2969791" y="424973"/>
            <a:ext cx="17317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2000" b="1"/>
              <a:t>Kirchenfeld</a:t>
            </a:r>
            <a:endParaRPr lang="de-CH" b="1"/>
          </a:p>
        </p:txBody>
      </p:sp>
      <p:sp>
        <p:nvSpPr>
          <p:cNvPr id="47" name="Textfeld 46">
            <a:extLst>
              <a:ext uri="{FF2B5EF4-FFF2-40B4-BE49-F238E27FC236}">
                <a16:creationId xmlns:a16="http://schemas.microsoft.com/office/drawing/2014/main" id="{80AD732F-3C12-463E-B00D-325FB8D1FE25}"/>
              </a:ext>
            </a:extLst>
          </p:cNvPr>
          <p:cNvSpPr txBox="1"/>
          <p:nvPr/>
        </p:nvSpPr>
        <p:spPr>
          <a:xfrm>
            <a:off x="8562534" y="430846"/>
            <a:ext cx="17317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2000" b="1"/>
              <a:t>Kapellenfeld</a:t>
            </a:r>
            <a:endParaRPr lang="de-CH" b="1"/>
          </a:p>
        </p:txBody>
      </p:sp>
      <p:sp>
        <p:nvSpPr>
          <p:cNvPr id="48" name="Textfeld 47">
            <a:extLst>
              <a:ext uri="{FF2B5EF4-FFF2-40B4-BE49-F238E27FC236}">
                <a16:creationId xmlns:a16="http://schemas.microsoft.com/office/drawing/2014/main" id="{B22A542D-BCC2-4997-B629-34FB7B83DAA6}"/>
              </a:ext>
            </a:extLst>
          </p:cNvPr>
          <p:cNvSpPr txBox="1"/>
          <p:nvPr/>
        </p:nvSpPr>
        <p:spPr>
          <a:xfrm>
            <a:off x="5560645" y="3721844"/>
            <a:ext cx="22698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2000" b="1"/>
              <a:t>Zentrum </a:t>
            </a:r>
            <a:r>
              <a:rPr lang="de-CH" sz="2000" b="1" err="1"/>
              <a:t>Härkingen</a:t>
            </a:r>
            <a:endParaRPr lang="de-CH" sz="2000" b="1"/>
          </a:p>
        </p:txBody>
      </p:sp>
      <p:pic>
        <p:nvPicPr>
          <p:cNvPr id="62" name="Grafik 61" descr="Ein Bild, das Uhr enthält.&#10;&#10;Automatisch generierte Beschreibung">
            <a:extLst>
              <a:ext uri="{FF2B5EF4-FFF2-40B4-BE49-F238E27FC236}">
                <a16:creationId xmlns:a16="http://schemas.microsoft.com/office/drawing/2014/main" id="{A88EE53F-BDEF-4D31-ADBA-09849732F2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4731" y="3507238"/>
            <a:ext cx="719588" cy="814012"/>
          </a:xfrm>
          <a:prstGeom prst="rect">
            <a:avLst/>
          </a:prstGeom>
        </p:spPr>
      </p:pic>
      <p:pic>
        <p:nvPicPr>
          <p:cNvPr id="63" name="Grafik 62" descr="Ein Bild, das Uhr enthält.&#10;&#10;Automatisch generierte Beschreibung">
            <a:extLst>
              <a:ext uri="{FF2B5EF4-FFF2-40B4-BE49-F238E27FC236}">
                <a16:creationId xmlns:a16="http://schemas.microsoft.com/office/drawing/2014/main" id="{77E5E7AF-29BC-43C6-8300-16C5892836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1737" y="3431920"/>
            <a:ext cx="373848" cy="422905"/>
          </a:xfrm>
          <a:prstGeom prst="rect">
            <a:avLst/>
          </a:prstGeom>
        </p:spPr>
      </p:pic>
      <p:pic>
        <p:nvPicPr>
          <p:cNvPr id="64" name="Grafik 63" descr="Ein Bild, das Computer, sitzend, Monitor, computer enthält.&#10;&#10;Automatisch generierte Beschreibung">
            <a:extLst>
              <a:ext uri="{FF2B5EF4-FFF2-40B4-BE49-F238E27FC236}">
                <a16:creationId xmlns:a16="http://schemas.microsoft.com/office/drawing/2014/main" id="{19D1F6E9-4F6D-4CD6-83E0-A44D1EE5CDD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1597" y="3937667"/>
            <a:ext cx="486780" cy="383583"/>
          </a:xfrm>
          <a:prstGeom prst="rect">
            <a:avLst/>
          </a:prstGeom>
        </p:spPr>
      </p:pic>
      <p:pic>
        <p:nvPicPr>
          <p:cNvPr id="65" name="Grafik 64" descr="Ein Bild, das Tisch enthält.&#10;&#10;Automatisch generierte Beschreibung">
            <a:extLst>
              <a:ext uri="{FF2B5EF4-FFF2-40B4-BE49-F238E27FC236}">
                <a16:creationId xmlns:a16="http://schemas.microsoft.com/office/drawing/2014/main" id="{D9C2C52E-2DCD-411A-8A49-EA06E1F644A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78"/>
          <a:stretch/>
        </p:blipFill>
        <p:spPr>
          <a:xfrm>
            <a:off x="10257855" y="1941486"/>
            <a:ext cx="1075763" cy="965199"/>
          </a:xfrm>
          <a:prstGeom prst="rect">
            <a:avLst/>
          </a:prstGeom>
        </p:spPr>
      </p:pic>
      <p:pic>
        <p:nvPicPr>
          <p:cNvPr id="66" name="Grafik 65" descr="Ein Bild, das Tisch enthält.&#10;&#10;Automatisch generierte Beschreibung">
            <a:extLst>
              <a:ext uri="{FF2B5EF4-FFF2-40B4-BE49-F238E27FC236}">
                <a16:creationId xmlns:a16="http://schemas.microsoft.com/office/drawing/2014/main" id="{EB3DADF5-A0F4-4B8C-8212-4F578A266ED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78"/>
          <a:stretch/>
        </p:blipFill>
        <p:spPr>
          <a:xfrm>
            <a:off x="11107669" y="1941485"/>
            <a:ext cx="1075763" cy="965199"/>
          </a:xfrm>
          <a:prstGeom prst="rect">
            <a:avLst/>
          </a:prstGeom>
        </p:spPr>
      </p:pic>
      <p:pic>
        <p:nvPicPr>
          <p:cNvPr id="67" name="Grafik 66">
            <a:extLst>
              <a:ext uri="{FF2B5EF4-FFF2-40B4-BE49-F238E27FC236}">
                <a16:creationId xmlns:a16="http://schemas.microsoft.com/office/drawing/2014/main" id="{CB20658A-D3AB-4889-BADD-C3899ABBBA6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6974" y="4728724"/>
            <a:ext cx="602324" cy="853151"/>
          </a:xfrm>
          <a:prstGeom prst="rect">
            <a:avLst/>
          </a:prstGeom>
        </p:spPr>
      </p:pic>
      <p:pic>
        <p:nvPicPr>
          <p:cNvPr id="68" name="Grafik 67">
            <a:extLst>
              <a:ext uri="{FF2B5EF4-FFF2-40B4-BE49-F238E27FC236}">
                <a16:creationId xmlns:a16="http://schemas.microsoft.com/office/drawing/2014/main" id="{AF6424A6-6C72-4724-AE9D-2FAC3B32C6C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8296" y="4733243"/>
            <a:ext cx="602324" cy="853151"/>
          </a:xfrm>
          <a:prstGeom prst="rect">
            <a:avLst/>
          </a:prstGeom>
        </p:spPr>
      </p:pic>
      <p:cxnSp>
        <p:nvCxnSpPr>
          <p:cNvPr id="78" name="Gerade Verbindung mit Pfeil 77">
            <a:extLst>
              <a:ext uri="{FF2B5EF4-FFF2-40B4-BE49-F238E27FC236}">
                <a16:creationId xmlns:a16="http://schemas.microsoft.com/office/drawing/2014/main" id="{0D0A0958-C4E9-4E09-99AB-E48510EF358D}"/>
              </a:ext>
            </a:extLst>
          </p:cNvPr>
          <p:cNvCxnSpPr>
            <a:cxnSpLocks/>
          </p:cNvCxnSpPr>
          <p:nvPr/>
        </p:nvCxnSpPr>
        <p:spPr>
          <a:xfrm>
            <a:off x="3217618" y="1903385"/>
            <a:ext cx="0" cy="1267987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Gerade Verbindung mit Pfeil 78">
            <a:extLst>
              <a:ext uri="{FF2B5EF4-FFF2-40B4-BE49-F238E27FC236}">
                <a16:creationId xmlns:a16="http://schemas.microsoft.com/office/drawing/2014/main" id="{B8377CF3-2713-4FF0-8D87-41FF38CA23BD}"/>
              </a:ext>
            </a:extLst>
          </p:cNvPr>
          <p:cNvCxnSpPr/>
          <p:nvPr/>
        </p:nvCxnSpPr>
        <p:spPr>
          <a:xfrm>
            <a:off x="3217618" y="3319921"/>
            <a:ext cx="0" cy="115271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Gerade Verbindung mit Pfeil 80">
            <a:extLst>
              <a:ext uri="{FF2B5EF4-FFF2-40B4-BE49-F238E27FC236}">
                <a16:creationId xmlns:a16="http://schemas.microsoft.com/office/drawing/2014/main" id="{D6FD4EB1-327D-4DC3-A905-E7E8DE2CC42E}"/>
              </a:ext>
            </a:extLst>
          </p:cNvPr>
          <p:cNvCxnSpPr/>
          <p:nvPr/>
        </p:nvCxnSpPr>
        <p:spPr>
          <a:xfrm>
            <a:off x="10240718" y="1903385"/>
            <a:ext cx="0" cy="1267987"/>
          </a:xfrm>
          <a:prstGeom prst="straightConnector1">
            <a:avLst/>
          </a:prstGeom>
          <a:ln w="571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Gerade Verbindung mit Pfeil 81">
            <a:extLst>
              <a:ext uri="{FF2B5EF4-FFF2-40B4-BE49-F238E27FC236}">
                <a16:creationId xmlns:a16="http://schemas.microsoft.com/office/drawing/2014/main" id="{EFFFF9B8-04B5-44C0-B23F-FB17C76A3050}"/>
              </a:ext>
            </a:extLst>
          </p:cNvPr>
          <p:cNvCxnSpPr/>
          <p:nvPr/>
        </p:nvCxnSpPr>
        <p:spPr>
          <a:xfrm>
            <a:off x="10240718" y="3319921"/>
            <a:ext cx="0" cy="1152715"/>
          </a:xfrm>
          <a:prstGeom prst="straightConnector1">
            <a:avLst/>
          </a:prstGeom>
          <a:ln w="571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Gerade Verbindung mit Pfeil 15">
            <a:extLst>
              <a:ext uri="{FF2B5EF4-FFF2-40B4-BE49-F238E27FC236}">
                <a16:creationId xmlns:a16="http://schemas.microsoft.com/office/drawing/2014/main" id="{3BE88A27-570F-E44F-BD6F-4B139C5444B9}"/>
              </a:ext>
            </a:extLst>
          </p:cNvPr>
          <p:cNvCxnSpPr>
            <a:cxnSpLocks/>
          </p:cNvCxnSpPr>
          <p:nvPr/>
        </p:nvCxnSpPr>
        <p:spPr>
          <a:xfrm>
            <a:off x="4701563" y="4472636"/>
            <a:ext cx="1211557" cy="0"/>
          </a:xfrm>
          <a:prstGeom prst="straightConnector1">
            <a:avLst/>
          </a:prstGeom>
          <a:ln w="5715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Gerade Verbindung mit Pfeil 15">
            <a:extLst>
              <a:ext uri="{FF2B5EF4-FFF2-40B4-BE49-F238E27FC236}">
                <a16:creationId xmlns:a16="http://schemas.microsoft.com/office/drawing/2014/main" id="{3BBFD2C8-514E-3243-8C1F-42B9A06A2F68}"/>
              </a:ext>
            </a:extLst>
          </p:cNvPr>
          <p:cNvCxnSpPr>
            <a:cxnSpLocks/>
          </p:cNvCxnSpPr>
          <p:nvPr/>
        </p:nvCxnSpPr>
        <p:spPr>
          <a:xfrm>
            <a:off x="7386974" y="4472636"/>
            <a:ext cx="1211557" cy="0"/>
          </a:xfrm>
          <a:prstGeom prst="straightConnector1">
            <a:avLst/>
          </a:prstGeom>
          <a:ln w="5715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2" name="Grafik 66">
            <a:extLst>
              <a:ext uri="{FF2B5EF4-FFF2-40B4-BE49-F238E27FC236}">
                <a16:creationId xmlns:a16="http://schemas.microsoft.com/office/drawing/2014/main" id="{CD6AED36-BB82-904C-8478-65FEF43513B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776" y="4724205"/>
            <a:ext cx="602324" cy="853151"/>
          </a:xfrm>
          <a:prstGeom prst="rect">
            <a:avLst/>
          </a:prstGeom>
        </p:spPr>
      </p:pic>
      <p:pic>
        <p:nvPicPr>
          <p:cNvPr id="55" name="Grafik 67">
            <a:extLst>
              <a:ext uri="{FF2B5EF4-FFF2-40B4-BE49-F238E27FC236}">
                <a16:creationId xmlns:a16="http://schemas.microsoft.com/office/drawing/2014/main" id="{C4CDB003-733D-1F44-BD9F-F62730FBCE0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4098" y="4728724"/>
            <a:ext cx="602324" cy="853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4577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sitzend, Monitor, dunkel, orange enthält.&#10;&#10;Automatisch generierte Beschreibung">
            <a:extLst>
              <a:ext uri="{FF2B5EF4-FFF2-40B4-BE49-F238E27FC236}">
                <a16:creationId xmlns:a16="http://schemas.microsoft.com/office/drawing/2014/main" id="{14BACF73-916C-4EFE-8EE7-78744C684F0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31" b="18880"/>
          <a:stretch/>
        </p:blipFill>
        <p:spPr>
          <a:xfrm>
            <a:off x="3344612" y="4246263"/>
            <a:ext cx="1075764" cy="393267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9A35822C-F9C2-4D6F-B445-3D76F2D538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725" y="2657533"/>
            <a:ext cx="951543" cy="1103878"/>
          </a:xfrm>
          <a:prstGeom prst="rect">
            <a:avLst/>
          </a:prstGeom>
        </p:spPr>
      </p:pic>
      <p:pic>
        <p:nvPicPr>
          <p:cNvPr id="6" name="Grafik 5" descr="Ein Bild, das Uhr enthält.&#10;&#10;Automatisch generierte Beschreibung">
            <a:extLst>
              <a:ext uri="{FF2B5EF4-FFF2-40B4-BE49-F238E27FC236}">
                <a16:creationId xmlns:a16="http://schemas.microsoft.com/office/drawing/2014/main" id="{4A00DE4C-6411-409F-B124-AA73DD2EC6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4731" y="3507238"/>
            <a:ext cx="719588" cy="814012"/>
          </a:xfrm>
          <a:prstGeom prst="rect">
            <a:avLst/>
          </a:prstGeom>
        </p:spPr>
      </p:pic>
      <p:pic>
        <p:nvPicPr>
          <p:cNvPr id="7" name="Grafik 6" descr="Ein Bild, das Uhr enthält.&#10;&#10;Automatisch generierte Beschreibung">
            <a:extLst>
              <a:ext uri="{FF2B5EF4-FFF2-40B4-BE49-F238E27FC236}">
                <a16:creationId xmlns:a16="http://schemas.microsoft.com/office/drawing/2014/main" id="{2C5274B8-0F41-4ED0-BB6E-37F262F0BA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37" y="3431920"/>
            <a:ext cx="373848" cy="422905"/>
          </a:xfrm>
          <a:prstGeom prst="rect">
            <a:avLst/>
          </a:prstGeom>
        </p:spPr>
      </p:pic>
      <p:pic>
        <p:nvPicPr>
          <p:cNvPr id="8" name="Grafik 7" descr="Ein Bild, das Computer, sitzend, Monitor, computer enthält.&#10;&#10;Automatisch generierte Beschreibung">
            <a:extLst>
              <a:ext uri="{FF2B5EF4-FFF2-40B4-BE49-F238E27FC236}">
                <a16:creationId xmlns:a16="http://schemas.microsoft.com/office/drawing/2014/main" id="{90E1CB6C-FCE0-4EAA-932B-51E346211C5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597" y="3937667"/>
            <a:ext cx="486780" cy="383583"/>
          </a:xfrm>
          <a:prstGeom prst="rect">
            <a:avLst/>
          </a:prstGeom>
        </p:spPr>
      </p:pic>
      <p:pic>
        <p:nvPicPr>
          <p:cNvPr id="9" name="Grafik 8" descr="Ein Bild, das Tisch enthält.&#10;&#10;Automatisch generierte Beschreibung">
            <a:extLst>
              <a:ext uri="{FF2B5EF4-FFF2-40B4-BE49-F238E27FC236}">
                <a16:creationId xmlns:a16="http://schemas.microsoft.com/office/drawing/2014/main" id="{2C470D73-0F11-4734-87B7-E2374825EB4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78"/>
          <a:stretch/>
        </p:blipFill>
        <p:spPr>
          <a:xfrm>
            <a:off x="1367855" y="1941486"/>
            <a:ext cx="1075763" cy="965199"/>
          </a:xfrm>
          <a:prstGeom prst="rect">
            <a:avLst/>
          </a:prstGeom>
        </p:spPr>
      </p:pic>
      <p:pic>
        <p:nvPicPr>
          <p:cNvPr id="12" name="Grafik 11" descr="Ein Bild, das Spielzeug, Puppe enthält.&#10;&#10;Automatisch generierte Beschreibung">
            <a:extLst>
              <a:ext uri="{FF2B5EF4-FFF2-40B4-BE49-F238E27FC236}">
                <a16:creationId xmlns:a16="http://schemas.microsoft.com/office/drawing/2014/main" id="{1AE5ED23-6D74-4190-94CC-D64A0B6A28A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2218" y="1235593"/>
            <a:ext cx="1380558" cy="963629"/>
          </a:xfrm>
          <a:prstGeom prst="rect">
            <a:avLst/>
          </a:prstGeom>
        </p:spPr>
      </p:pic>
      <p:pic>
        <p:nvPicPr>
          <p:cNvPr id="14" name="Grafik 13" descr="Ein Bild, das Spielzeug, Raum, Uhr enthält.&#10;&#10;Automatisch generierte Beschreibung">
            <a:extLst>
              <a:ext uri="{FF2B5EF4-FFF2-40B4-BE49-F238E27FC236}">
                <a16:creationId xmlns:a16="http://schemas.microsoft.com/office/drawing/2014/main" id="{A0F73463-AA21-45AD-9A3B-7E159D72183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7455" y="1249353"/>
            <a:ext cx="1201936" cy="936107"/>
          </a:xfrm>
          <a:prstGeom prst="rect">
            <a:avLst/>
          </a:prstGeom>
        </p:spPr>
      </p:pic>
      <p:pic>
        <p:nvPicPr>
          <p:cNvPr id="17" name="Grafik 16" descr="Ein Bild, das Tisch enthält.&#10;&#10;Automatisch generierte Beschreibung">
            <a:extLst>
              <a:ext uri="{FF2B5EF4-FFF2-40B4-BE49-F238E27FC236}">
                <a16:creationId xmlns:a16="http://schemas.microsoft.com/office/drawing/2014/main" id="{27C79F19-FF42-4127-A892-1069E0E5191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78"/>
          <a:stretch/>
        </p:blipFill>
        <p:spPr>
          <a:xfrm>
            <a:off x="2217669" y="1941485"/>
            <a:ext cx="1075763" cy="965199"/>
          </a:xfrm>
          <a:prstGeom prst="rect">
            <a:avLst/>
          </a:prstGeom>
        </p:spPr>
      </p:pic>
      <p:sp>
        <p:nvSpPr>
          <p:cNvPr id="22" name="Textfeld 21">
            <a:extLst>
              <a:ext uri="{FF2B5EF4-FFF2-40B4-BE49-F238E27FC236}">
                <a16:creationId xmlns:a16="http://schemas.microsoft.com/office/drawing/2014/main" id="{E1DAF1B9-049C-432B-9B03-BD2E724B104C}"/>
              </a:ext>
            </a:extLst>
          </p:cNvPr>
          <p:cNvSpPr txBox="1"/>
          <p:nvPr/>
        </p:nvSpPr>
        <p:spPr>
          <a:xfrm>
            <a:off x="244747" y="2886307"/>
            <a:ext cx="256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/>
              <a:t>Zerlegen/</a:t>
            </a:r>
            <a:br>
              <a:rPr lang="de-CH"/>
            </a:br>
            <a:r>
              <a:rPr lang="de-CH"/>
              <a:t>verpacken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1EAF5BFB-B386-43A0-91B8-1BB4AC86C1F1}"/>
              </a:ext>
            </a:extLst>
          </p:cNvPr>
          <p:cNvSpPr txBox="1"/>
          <p:nvPr/>
        </p:nvSpPr>
        <p:spPr>
          <a:xfrm>
            <a:off x="244747" y="4258232"/>
            <a:ext cx="256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/>
              <a:t>Logistik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3CA62659-7AEC-4517-9A7B-666B00E58CAC}"/>
              </a:ext>
            </a:extLst>
          </p:cNvPr>
          <p:cNvSpPr txBox="1"/>
          <p:nvPr/>
        </p:nvSpPr>
        <p:spPr>
          <a:xfrm>
            <a:off x="244747" y="5633501"/>
            <a:ext cx="256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/>
              <a:t>Transport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6DDEAEFE-C679-45C5-9BEA-ABC2BD32B058}"/>
              </a:ext>
            </a:extLst>
          </p:cNvPr>
          <p:cNvSpPr txBox="1"/>
          <p:nvPr/>
        </p:nvSpPr>
        <p:spPr>
          <a:xfrm>
            <a:off x="244747" y="1518034"/>
            <a:ext cx="256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/>
              <a:t>Auftrag</a:t>
            </a:r>
          </a:p>
        </p:txBody>
      </p:sp>
      <p:pic>
        <p:nvPicPr>
          <p:cNvPr id="29" name="Grafik 28">
            <a:extLst>
              <a:ext uri="{FF2B5EF4-FFF2-40B4-BE49-F238E27FC236}">
                <a16:creationId xmlns:a16="http://schemas.microsoft.com/office/drawing/2014/main" id="{A0010D1F-FD22-4BEB-BB43-DE3C24E5AAF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4731" y="4759321"/>
            <a:ext cx="602324" cy="853151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4AA39214-44A2-4EC5-89FC-374CBE233A5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6053" y="4763840"/>
            <a:ext cx="602324" cy="853151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7E037A8B-B565-4E6A-B138-286D13479A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2651" y="2657533"/>
            <a:ext cx="951543" cy="1103878"/>
          </a:xfrm>
          <a:prstGeom prst="rect">
            <a:avLst/>
          </a:prstGeom>
        </p:spPr>
      </p:pic>
      <p:pic>
        <p:nvPicPr>
          <p:cNvPr id="43" name="Grafik 42" descr="Ein Bild, das sitzend, Monitor, dunkel, orange enthält.&#10;&#10;Automatisch generierte Beschreibung">
            <a:extLst>
              <a:ext uri="{FF2B5EF4-FFF2-40B4-BE49-F238E27FC236}">
                <a16:creationId xmlns:a16="http://schemas.microsoft.com/office/drawing/2014/main" id="{5F2A9AD2-FCF2-4E9B-B7EB-80FCFEE005B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31" b="18880"/>
          <a:stretch/>
        </p:blipFill>
        <p:spPr>
          <a:xfrm>
            <a:off x="8890538" y="4246263"/>
            <a:ext cx="1075764" cy="393267"/>
          </a:xfrm>
          <a:prstGeom prst="rect">
            <a:avLst/>
          </a:prstGeom>
        </p:spPr>
      </p:pic>
      <p:pic>
        <p:nvPicPr>
          <p:cNvPr id="44" name="Grafik 43" descr="Ein Bild, das sitzend, Monitor, dunkel, orange enthält.&#10;&#10;Automatisch generierte Beschreibung">
            <a:extLst>
              <a:ext uri="{FF2B5EF4-FFF2-40B4-BE49-F238E27FC236}">
                <a16:creationId xmlns:a16="http://schemas.microsoft.com/office/drawing/2014/main" id="{9FB92E44-B070-432B-9CA3-D4C45714662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31" b="18880"/>
          <a:stretch/>
        </p:blipFill>
        <p:spPr>
          <a:xfrm>
            <a:off x="6157696" y="4246263"/>
            <a:ext cx="1075764" cy="393267"/>
          </a:xfrm>
          <a:prstGeom prst="rect">
            <a:avLst/>
          </a:prstGeom>
        </p:spPr>
      </p:pic>
      <p:sp>
        <p:nvSpPr>
          <p:cNvPr id="46" name="Textfeld 45">
            <a:extLst>
              <a:ext uri="{FF2B5EF4-FFF2-40B4-BE49-F238E27FC236}">
                <a16:creationId xmlns:a16="http://schemas.microsoft.com/office/drawing/2014/main" id="{7545AA7C-B7C5-4A69-8D9E-2AA25FD91124}"/>
              </a:ext>
            </a:extLst>
          </p:cNvPr>
          <p:cNvSpPr txBox="1"/>
          <p:nvPr/>
        </p:nvSpPr>
        <p:spPr>
          <a:xfrm>
            <a:off x="2969791" y="424973"/>
            <a:ext cx="17317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2000" b="1"/>
              <a:t>Kirchenfeld</a:t>
            </a:r>
            <a:endParaRPr lang="de-CH" b="1"/>
          </a:p>
        </p:txBody>
      </p:sp>
      <p:sp>
        <p:nvSpPr>
          <p:cNvPr id="47" name="Textfeld 46">
            <a:extLst>
              <a:ext uri="{FF2B5EF4-FFF2-40B4-BE49-F238E27FC236}">
                <a16:creationId xmlns:a16="http://schemas.microsoft.com/office/drawing/2014/main" id="{80AD732F-3C12-463E-B00D-325FB8D1FE25}"/>
              </a:ext>
            </a:extLst>
          </p:cNvPr>
          <p:cNvSpPr txBox="1"/>
          <p:nvPr/>
        </p:nvSpPr>
        <p:spPr>
          <a:xfrm>
            <a:off x="8562534" y="430846"/>
            <a:ext cx="17317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2000" b="1"/>
              <a:t>Kapellenfeld</a:t>
            </a:r>
            <a:endParaRPr lang="de-CH" b="1"/>
          </a:p>
        </p:txBody>
      </p:sp>
      <p:sp>
        <p:nvSpPr>
          <p:cNvPr id="48" name="Textfeld 47">
            <a:extLst>
              <a:ext uri="{FF2B5EF4-FFF2-40B4-BE49-F238E27FC236}">
                <a16:creationId xmlns:a16="http://schemas.microsoft.com/office/drawing/2014/main" id="{B22A542D-BCC2-4997-B629-34FB7B83DAA6}"/>
              </a:ext>
            </a:extLst>
          </p:cNvPr>
          <p:cNvSpPr txBox="1"/>
          <p:nvPr/>
        </p:nvSpPr>
        <p:spPr>
          <a:xfrm>
            <a:off x="5560645" y="3721844"/>
            <a:ext cx="22698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2000" b="1"/>
              <a:t>Zentrum </a:t>
            </a:r>
            <a:r>
              <a:rPr lang="de-CH" sz="2000" b="1" err="1"/>
              <a:t>Härkingen</a:t>
            </a:r>
            <a:endParaRPr lang="de-CH" sz="2000" b="1"/>
          </a:p>
        </p:txBody>
      </p:sp>
      <p:cxnSp>
        <p:nvCxnSpPr>
          <p:cNvPr id="53" name="Gerade Verbindung mit Pfeil 52">
            <a:extLst>
              <a:ext uri="{FF2B5EF4-FFF2-40B4-BE49-F238E27FC236}">
                <a16:creationId xmlns:a16="http://schemas.microsoft.com/office/drawing/2014/main" id="{E9DFC26D-C8D3-4FB7-93F5-11DCC16B75B5}"/>
              </a:ext>
            </a:extLst>
          </p:cNvPr>
          <p:cNvCxnSpPr>
            <a:cxnSpLocks/>
          </p:cNvCxnSpPr>
          <p:nvPr/>
        </p:nvCxnSpPr>
        <p:spPr>
          <a:xfrm>
            <a:off x="5779276" y="4321250"/>
            <a:ext cx="0" cy="1496917"/>
          </a:xfrm>
          <a:prstGeom prst="straightConnector1">
            <a:avLst/>
          </a:prstGeom>
          <a:ln w="571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Gerade Verbindung mit Pfeil 53">
            <a:extLst>
              <a:ext uri="{FF2B5EF4-FFF2-40B4-BE49-F238E27FC236}">
                <a16:creationId xmlns:a16="http://schemas.microsoft.com/office/drawing/2014/main" id="{F4C83A83-0904-43D1-A26E-7B9BA8E1FE0A}"/>
              </a:ext>
            </a:extLst>
          </p:cNvPr>
          <p:cNvCxnSpPr>
            <a:cxnSpLocks/>
          </p:cNvCxnSpPr>
          <p:nvPr/>
        </p:nvCxnSpPr>
        <p:spPr>
          <a:xfrm>
            <a:off x="7612517" y="4321250"/>
            <a:ext cx="0" cy="1497584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Gerade Verbindung mit Pfeil 56">
            <a:extLst>
              <a:ext uri="{FF2B5EF4-FFF2-40B4-BE49-F238E27FC236}">
                <a16:creationId xmlns:a16="http://schemas.microsoft.com/office/drawing/2014/main" id="{E1219CC3-0853-4D29-BF46-54F80F6180B2}"/>
              </a:ext>
            </a:extLst>
          </p:cNvPr>
          <p:cNvCxnSpPr>
            <a:cxnSpLocks/>
          </p:cNvCxnSpPr>
          <p:nvPr/>
        </p:nvCxnSpPr>
        <p:spPr>
          <a:xfrm>
            <a:off x="3192218" y="5817615"/>
            <a:ext cx="2587058" cy="0"/>
          </a:xfrm>
          <a:prstGeom prst="straightConnector1">
            <a:avLst/>
          </a:prstGeom>
          <a:ln w="571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Grafik 61" descr="Ein Bild, das Uhr enthält.&#10;&#10;Automatisch generierte Beschreibung">
            <a:extLst>
              <a:ext uri="{FF2B5EF4-FFF2-40B4-BE49-F238E27FC236}">
                <a16:creationId xmlns:a16="http://schemas.microsoft.com/office/drawing/2014/main" id="{A88EE53F-BDEF-4D31-ADBA-09849732F2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4731" y="3507238"/>
            <a:ext cx="719588" cy="814012"/>
          </a:xfrm>
          <a:prstGeom prst="rect">
            <a:avLst/>
          </a:prstGeom>
        </p:spPr>
      </p:pic>
      <p:pic>
        <p:nvPicPr>
          <p:cNvPr id="63" name="Grafik 62" descr="Ein Bild, das Uhr enthält.&#10;&#10;Automatisch generierte Beschreibung">
            <a:extLst>
              <a:ext uri="{FF2B5EF4-FFF2-40B4-BE49-F238E27FC236}">
                <a16:creationId xmlns:a16="http://schemas.microsoft.com/office/drawing/2014/main" id="{77E5E7AF-29BC-43C6-8300-16C5892836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1737" y="3431920"/>
            <a:ext cx="373848" cy="422905"/>
          </a:xfrm>
          <a:prstGeom prst="rect">
            <a:avLst/>
          </a:prstGeom>
        </p:spPr>
      </p:pic>
      <p:pic>
        <p:nvPicPr>
          <p:cNvPr id="64" name="Grafik 63" descr="Ein Bild, das Computer, sitzend, Monitor, computer enthält.&#10;&#10;Automatisch generierte Beschreibung">
            <a:extLst>
              <a:ext uri="{FF2B5EF4-FFF2-40B4-BE49-F238E27FC236}">
                <a16:creationId xmlns:a16="http://schemas.microsoft.com/office/drawing/2014/main" id="{19D1F6E9-4F6D-4CD6-83E0-A44D1EE5CDD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1597" y="3937667"/>
            <a:ext cx="486780" cy="383583"/>
          </a:xfrm>
          <a:prstGeom prst="rect">
            <a:avLst/>
          </a:prstGeom>
        </p:spPr>
      </p:pic>
      <p:pic>
        <p:nvPicPr>
          <p:cNvPr id="65" name="Grafik 64" descr="Ein Bild, das Tisch enthält.&#10;&#10;Automatisch generierte Beschreibung">
            <a:extLst>
              <a:ext uri="{FF2B5EF4-FFF2-40B4-BE49-F238E27FC236}">
                <a16:creationId xmlns:a16="http://schemas.microsoft.com/office/drawing/2014/main" id="{D9C2C52E-2DCD-411A-8A49-EA06E1F644A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78"/>
          <a:stretch/>
        </p:blipFill>
        <p:spPr>
          <a:xfrm>
            <a:off x="10257855" y="1941486"/>
            <a:ext cx="1075763" cy="965199"/>
          </a:xfrm>
          <a:prstGeom prst="rect">
            <a:avLst/>
          </a:prstGeom>
        </p:spPr>
      </p:pic>
      <p:pic>
        <p:nvPicPr>
          <p:cNvPr id="66" name="Grafik 65" descr="Ein Bild, das Tisch enthält.&#10;&#10;Automatisch generierte Beschreibung">
            <a:extLst>
              <a:ext uri="{FF2B5EF4-FFF2-40B4-BE49-F238E27FC236}">
                <a16:creationId xmlns:a16="http://schemas.microsoft.com/office/drawing/2014/main" id="{EB3DADF5-A0F4-4B8C-8212-4F578A266ED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78"/>
          <a:stretch/>
        </p:blipFill>
        <p:spPr>
          <a:xfrm>
            <a:off x="11107669" y="1941485"/>
            <a:ext cx="1075763" cy="965199"/>
          </a:xfrm>
          <a:prstGeom prst="rect">
            <a:avLst/>
          </a:prstGeom>
        </p:spPr>
      </p:pic>
      <p:pic>
        <p:nvPicPr>
          <p:cNvPr id="67" name="Grafik 66">
            <a:extLst>
              <a:ext uri="{FF2B5EF4-FFF2-40B4-BE49-F238E27FC236}">
                <a16:creationId xmlns:a16="http://schemas.microsoft.com/office/drawing/2014/main" id="{CB20658A-D3AB-4889-BADD-C3899ABBBA6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4731" y="4759321"/>
            <a:ext cx="602324" cy="853151"/>
          </a:xfrm>
          <a:prstGeom prst="rect">
            <a:avLst/>
          </a:prstGeom>
        </p:spPr>
      </p:pic>
      <p:pic>
        <p:nvPicPr>
          <p:cNvPr id="68" name="Grafik 67">
            <a:extLst>
              <a:ext uri="{FF2B5EF4-FFF2-40B4-BE49-F238E27FC236}">
                <a16:creationId xmlns:a16="http://schemas.microsoft.com/office/drawing/2014/main" id="{AF6424A6-6C72-4724-AE9D-2FAC3B32C6C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6053" y="4763840"/>
            <a:ext cx="602324" cy="853151"/>
          </a:xfrm>
          <a:prstGeom prst="rect">
            <a:avLst/>
          </a:prstGeom>
        </p:spPr>
      </p:pic>
      <p:cxnSp>
        <p:nvCxnSpPr>
          <p:cNvPr id="78" name="Gerade Verbindung mit Pfeil 77">
            <a:extLst>
              <a:ext uri="{FF2B5EF4-FFF2-40B4-BE49-F238E27FC236}">
                <a16:creationId xmlns:a16="http://schemas.microsoft.com/office/drawing/2014/main" id="{0D0A0958-C4E9-4E09-99AB-E48510EF358D}"/>
              </a:ext>
            </a:extLst>
          </p:cNvPr>
          <p:cNvCxnSpPr>
            <a:cxnSpLocks/>
          </p:cNvCxnSpPr>
          <p:nvPr/>
        </p:nvCxnSpPr>
        <p:spPr>
          <a:xfrm>
            <a:off x="3217618" y="1903385"/>
            <a:ext cx="0" cy="1267987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Gerade Verbindung mit Pfeil 78">
            <a:extLst>
              <a:ext uri="{FF2B5EF4-FFF2-40B4-BE49-F238E27FC236}">
                <a16:creationId xmlns:a16="http://schemas.microsoft.com/office/drawing/2014/main" id="{B8377CF3-2713-4FF0-8D87-41FF38CA23BD}"/>
              </a:ext>
            </a:extLst>
          </p:cNvPr>
          <p:cNvCxnSpPr/>
          <p:nvPr/>
        </p:nvCxnSpPr>
        <p:spPr>
          <a:xfrm>
            <a:off x="3217618" y="3319921"/>
            <a:ext cx="0" cy="115271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Gerade Verbindung mit Pfeil 79">
            <a:extLst>
              <a:ext uri="{FF2B5EF4-FFF2-40B4-BE49-F238E27FC236}">
                <a16:creationId xmlns:a16="http://schemas.microsoft.com/office/drawing/2014/main" id="{3E91B02F-15E6-42B4-A091-33C365500513}"/>
              </a:ext>
            </a:extLst>
          </p:cNvPr>
          <p:cNvCxnSpPr>
            <a:cxnSpLocks/>
          </p:cNvCxnSpPr>
          <p:nvPr/>
        </p:nvCxnSpPr>
        <p:spPr>
          <a:xfrm>
            <a:off x="3217618" y="4606252"/>
            <a:ext cx="0" cy="112398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Gerade Verbindung mit Pfeil 80">
            <a:extLst>
              <a:ext uri="{FF2B5EF4-FFF2-40B4-BE49-F238E27FC236}">
                <a16:creationId xmlns:a16="http://schemas.microsoft.com/office/drawing/2014/main" id="{D6FD4EB1-327D-4DC3-A905-E7E8DE2CC42E}"/>
              </a:ext>
            </a:extLst>
          </p:cNvPr>
          <p:cNvCxnSpPr/>
          <p:nvPr/>
        </p:nvCxnSpPr>
        <p:spPr>
          <a:xfrm>
            <a:off x="10240718" y="1903385"/>
            <a:ext cx="0" cy="1267987"/>
          </a:xfrm>
          <a:prstGeom prst="straightConnector1">
            <a:avLst/>
          </a:prstGeom>
          <a:ln w="571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Gerade Verbindung mit Pfeil 81">
            <a:extLst>
              <a:ext uri="{FF2B5EF4-FFF2-40B4-BE49-F238E27FC236}">
                <a16:creationId xmlns:a16="http://schemas.microsoft.com/office/drawing/2014/main" id="{EFFFF9B8-04B5-44C0-B23F-FB17C76A3050}"/>
              </a:ext>
            </a:extLst>
          </p:cNvPr>
          <p:cNvCxnSpPr/>
          <p:nvPr/>
        </p:nvCxnSpPr>
        <p:spPr>
          <a:xfrm>
            <a:off x="10240718" y="3319921"/>
            <a:ext cx="0" cy="1152715"/>
          </a:xfrm>
          <a:prstGeom prst="straightConnector1">
            <a:avLst/>
          </a:prstGeom>
          <a:ln w="571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Gerade Verbindung mit Pfeil 82">
            <a:extLst>
              <a:ext uri="{FF2B5EF4-FFF2-40B4-BE49-F238E27FC236}">
                <a16:creationId xmlns:a16="http://schemas.microsoft.com/office/drawing/2014/main" id="{03A157AF-109F-4DC0-97A2-E81ED7C9B4CA}"/>
              </a:ext>
            </a:extLst>
          </p:cNvPr>
          <p:cNvCxnSpPr>
            <a:cxnSpLocks/>
          </p:cNvCxnSpPr>
          <p:nvPr/>
        </p:nvCxnSpPr>
        <p:spPr>
          <a:xfrm>
            <a:off x="10240718" y="4606252"/>
            <a:ext cx="17137" cy="1123988"/>
          </a:xfrm>
          <a:prstGeom prst="straightConnector1">
            <a:avLst/>
          </a:prstGeom>
          <a:ln w="571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Gerade Verbindung mit Pfeil 56">
            <a:extLst>
              <a:ext uri="{FF2B5EF4-FFF2-40B4-BE49-F238E27FC236}">
                <a16:creationId xmlns:a16="http://schemas.microsoft.com/office/drawing/2014/main" id="{D0D72F63-C2BB-A945-88AB-948BBF0527F3}"/>
              </a:ext>
            </a:extLst>
          </p:cNvPr>
          <p:cNvCxnSpPr>
            <a:cxnSpLocks/>
          </p:cNvCxnSpPr>
          <p:nvPr/>
        </p:nvCxnSpPr>
        <p:spPr>
          <a:xfrm>
            <a:off x="7612517" y="5817615"/>
            <a:ext cx="2587058" cy="0"/>
          </a:xfrm>
          <a:prstGeom prst="straightConnector1">
            <a:avLst/>
          </a:prstGeom>
          <a:ln w="571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Grafik 31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B1268D62-ACD6-4E8C-B07B-E99C91C9951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8328" y="5633501"/>
            <a:ext cx="1579879" cy="107115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1202E64-4A17-2345-B7FF-34BF832FB5D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138" y="5584263"/>
            <a:ext cx="1574800" cy="107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140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4EC930-68F2-4DAC-BCD2-902F107D2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Schichtenmodell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3730E495-2008-4229-8625-44C6D0980710}"/>
              </a:ext>
            </a:extLst>
          </p:cNvPr>
          <p:cNvSpPr/>
          <p:nvPr/>
        </p:nvSpPr>
        <p:spPr>
          <a:xfrm>
            <a:off x="1181100" y="2146300"/>
            <a:ext cx="3390900" cy="10287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2400" dirty="0"/>
              <a:t>Anwendungsschicht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109A8258-6E3C-4294-96CB-7AE6F68E55D9}"/>
              </a:ext>
            </a:extLst>
          </p:cNvPr>
          <p:cNvSpPr/>
          <p:nvPr/>
        </p:nvSpPr>
        <p:spPr>
          <a:xfrm>
            <a:off x="1181100" y="3168651"/>
            <a:ext cx="3390900" cy="102870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2400"/>
              <a:t>Transportschicht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FC048429-AE3D-4EC3-9B97-636BC9C352C1}"/>
              </a:ext>
            </a:extLst>
          </p:cNvPr>
          <p:cNvSpPr/>
          <p:nvPr/>
        </p:nvSpPr>
        <p:spPr>
          <a:xfrm>
            <a:off x="1181100" y="4191002"/>
            <a:ext cx="3390900" cy="10287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2400"/>
              <a:t>Vermittlungsschicht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FFF25C40-C91D-43F3-BBCD-9F3893A18854}"/>
              </a:ext>
            </a:extLst>
          </p:cNvPr>
          <p:cNvSpPr/>
          <p:nvPr/>
        </p:nvSpPr>
        <p:spPr>
          <a:xfrm>
            <a:off x="1181100" y="5213353"/>
            <a:ext cx="3390900" cy="10287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2400"/>
              <a:t>Physikalische Schicht</a:t>
            </a:r>
          </a:p>
        </p:txBody>
      </p:sp>
      <p:pic>
        <p:nvPicPr>
          <p:cNvPr id="21" name="Grafik 20" descr="Ein Bild, das sitzend, Monitor, dunkel, orange enthält.&#10;&#10;Automatisch generierte Beschreibung">
            <a:extLst>
              <a:ext uri="{FF2B5EF4-FFF2-40B4-BE49-F238E27FC236}">
                <a16:creationId xmlns:a16="http://schemas.microsoft.com/office/drawing/2014/main" id="{3C6CE2CC-D3B4-4975-83D5-CCAD95F6702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31" b="18880"/>
          <a:stretch/>
        </p:blipFill>
        <p:spPr>
          <a:xfrm>
            <a:off x="5378769" y="4527156"/>
            <a:ext cx="1075764" cy="393267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C7B33A18-9BA4-4433-8364-401A817BAC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115" y="3242464"/>
            <a:ext cx="717072" cy="831870"/>
          </a:xfrm>
          <a:prstGeom prst="rect">
            <a:avLst/>
          </a:prstGeom>
        </p:spPr>
      </p:pic>
      <p:pic>
        <p:nvPicPr>
          <p:cNvPr id="27" name="Grafik 26" descr="Ein Bild, das Spielzeug, Puppe enthält.&#10;&#10;Automatisch generierte Beschreibung">
            <a:extLst>
              <a:ext uri="{FF2B5EF4-FFF2-40B4-BE49-F238E27FC236}">
                <a16:creationId xmlns:a16="http://schemas.microsoft.com/office/drawing/2014/main" id="{E583EDD7-0A24-456C-9DFF-91A77A014E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4118" y="2214540"/>
            <a:ext cx="1225066" cy="855096"/>
          </a:xfrm>
          <a:prstGeom prst="rect">
            <a:avLst/>
          </a:prstGeom>
        </p:spPr>
      </p:pic>
      <p:pic>
        <p:nvPicPr>
          <p:cNvPr id="28" name="Grafik 27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37066AFE-CA3C-4159-AD2B-E80FDB6015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4118" y="5449674"/>
            <a:ext cx="1148476" cy="778667"/>
          </a:xfrm>
          <a:prstGeom prst="rect">
            <a:avLst/>
          </a:prstGeom>
        </p:spPr>
      </p:pic>
      <p:sp>
        <p:nvSpPr>
          <p:cNvPr id="32" name="Textfeld 31">
            <a:extLst>
              <a:ext uri="{FF2B5EF4-FFF2-40B4-BE49-F238E27FC236}">
                <a16:creationId xmlns:a16="http://schemas.microsoft.com/office/drawing/2014/main" id="{301120EA-0808-4748-81EE-9D4658E302D2}"/>
              </a:ext>
            </a:extLst>
          </p:cNvPr>
          <p:cNvSpPr txBox="1"/>
          <p:nvPr/>
        </p:nvSpPr>
        <p:spPr>
          <a:xfrm>
            <a:off x="6985000" y="2481817"/>
            <a:ext cx="49405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4660900" algn="r"/>
              </a:tabLst>
            </a:pPr>
            <a:r>
              <a:rPr lang="de-CH"/>
              <a:t>Worum geht es?	Mobiliar, Lehrmittel, Essen</a:t>
            </a: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DC599B65-D6A4-4555-970F-EC9EFAECEFE2}"/>
              </a:ext>
            </a:extLst>
          </p:cNvPr>
          <p:cNvSpPr txBox="1"/>
          <p:nvPr/>
        </p:nvSpPr>
        <p:spPr>
          <a:xfrm>
            <a:off x="6984999" y="3504168"/>
            <a:ext cx="49405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tabLst>
                <a:tab pos="4660900" algn="r"/>
              </a:tabLst>
            </a:pPr>
            <a:r>
              <a:rPr lang="de-CH"/>
              <a:t>Wen betrifft es?	Hauswart, Mensa, Schulleitung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C3F4507D-4B77-485B-AB89-4A5BF53D9E36}"/>
              </a:ext>
            </a:extLst>
          </p:cNvPr>
          <p:cNvSpPr txBox="1"/>
          <p:nvPr/>
        </p:nvSpPr>
        <p:spPr>
          <a:xfrm>
            <a:off x="6984998" y="4520686"/>
            <a:ext cx="494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4660900" algn="r"/>
              </a:tabLst>
            </a:pPr>
            <a:r>
              <a:rPr lang="de-CH"/>
              <a:t>Wie lautet die Adresse?	Kirchenfeldstrasse 25</a:t>
            </a: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2D823D2D-E677-4311-8AF4-54BDC5C6B8D9}"/>
              </a:ext>
            </a:extLst>
          </p:cNvPr>
          <p:cNvSpPr txBox="1"/>
          <p:nvPr/>
        </p:nvSpPr>
        <p:spPr>
          <a:xfrm>
            <a:off x="6984998" y="5548870"/>
            <a:ext cx="494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4660900" algn="r"/>
              </a:tabLst>
            </a:pPr>
            <a:r>
              <a:rPr lang="de-CH"/>
              <a:t>Wie wird es transportiert?	Lastwagen, Velokurier</a:t>
            </a:r>
          </a:p>
        </p:txBody>
      </p:sp>
    </p:spTree>
    <p:extLst>
      <p:ext uri="{BB962C8B-B14F-4D97-AF65-F5344CB8AC3E}">
        <p14:creationId xmlns:p14="http://schemas.microsoft.com/office/powerpoint/2010/main" val="723493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  <p:bldP spid="3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4EC930-68F2-4DAC-BCD2-902F107D2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Schichtenmodell und Protokolle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3730E495-2008-4229-8625-44C6D0980710}"/>
              </a:ext>
            </a:extLst>
          </p:cNvPr>
          <p:cNvSpPr/>
          <p:nvPr/>
        </p:nvSpPr>
        <p:spPr>
          <a:xfrm>
            <a:off x="1181100" y="2146300"/>
            <a:ext cx="3390900" cy="10287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2400"/>
              <a:t>Anwendungsschicht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109A8258-6E3C-4294-96CB-7AE6F68E55D9}"/>
              </a:ext>
            </a:extLst>
          </p:cNvPr>
          <p:cNvSpPr/>
          <p:nvPr/>
        </p:nvSpPr>
        <p:spPr>
          <a:xfrm>
            <a:off x="1181100" y="3168651"/>
            <a:ext cx="3390900" cy="102870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2400"/>
              <a:t>Transportschicht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FC048429-AE3D-4EC3-9B97-636BC9C352C1}"/>
              </a:ext>
            </a:extLst>
          </p:cNvPr>
          <p:cNvSpPr/>
          <p:nvPr/>
        </p:nvSpPr>
        <p:spPr>
          <a:xfrm>
            <a:off x="1181100" y="4191002"/>
            <a:ext cx="3390900" cy="10287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2400" dirty="0"/>
              <a:t>Vermittlungsschicht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FFF25C40-C91D-43F3-BBCD-9F3893A18854}"/>
              </a:ext>
            </a:extLst>
          </p:cNvPr>
          <p:cNvSpPr/>
          <p:nvPr/>
        </p:nvSpPr>
        <p:spPr>
          <a:xfrm>
            <a:off x="1181100" y="5213353"/>
            <a:ext cx="3390900" cy="10287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2400"/>
              <a:t>Physikalische Schicht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B04CF06D-EC49-444D-B1F5-B5A0C66DDE65}"/>
              </a:ext>
            </a:extLst>
          </p:cNvPr>
          <p:cNvSpPr/>
          <p:nvPr/>
        </p:nvSpPr>
        <p:spPr>
          <a:xfrm>
            <a:off x="9817100" y="2530475"/>
            <a:ext cx="1972820" cy="64134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2000"/>
              <a:t>Daten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4B3D1C00-C2BE-4407-946E-0F897748F6A6}"/>
              </a:ext>
            </a:extLst>
          </p:cNvPr>
          <p:cNvSpPr/>
          <p:nvPr/>
        </p:nvSpPr>
        <p:spPr>
          <a:xfrm>
            <a:off x="9817100" y="3552826"/>
            <a:ext cx="1972820" cy="64134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2000"/>
              <a:t>Daten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51136D82-5FC3-4FF6-BBBD-0BC3E65FD717}"/>
              </a:ext>
            </a:extLst>
          </p:cNvPr>
          <p:cNvSpPr/>
          <p:nvPr/>
        </p:nvSpPr>
        <p:spPr>
          <a:xfrm>
            <a:off x="9817100" y="4575177"/>
            <a:ext cx="1972820" cy="64134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2000"/>
              <a:t>Daten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A447B344-3684-4FEE-8AD2-843ACB31EE55}"/>
              </a:ext>
            </a:extLst>
          </p:cNvPr>
          <p:cNvSpPr/>
          <p:nvPr/>
        </p:nvSpPr>
        <p:spPr>
          <a:xfrm>
            <a:off x="9817100" y="5597528"/>
            <a:ext cx="1972820" cy="64134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2000"/>
              <a:t>Daten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765426E3-35A1-403F-B187-33A2E461C54C}"/>
              </a:ext>
            </a:extLst>
          </p:cNvPr>
          <p:cNvSpPr/>
          <p:nvPr/>
        </p:nvSpPr>
        <p:spPr>
          <a:xfrm>
            <a:off x="8636000" y="3552826"/>
            <a:ext cx="1181100" cy="64134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2000"/>
              <a:t>TCP</a:t>
            </a:r>
            <a:br>
              <a:rPr lang="de-CH" sz="2000"/>
            </a:br>
            <a:r>
              <a:rPr lang="de-CH" sz="2000"/>
              <a:t>Ports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6DCC64B1-5888-4303-ACFE-03B46CEC2ED0}"/>
              </a:ext>
            </a:extLst>
          </p:cNvPr>
          <p:cNvSpPr/>
          <p:nvPr/>
        </p:nvSpPr>
        <p:spPr>
          <a:xfrm>
            <a:off x="8636000" y="4575177"/>
            <a:ext cx="1181100" cy="64134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2000"/>
              <a:t>TCP</a:t>
            </a:r>
            <a:br>
              <a:rPr lang="de-CH" sz="2000"/>
            </a:br>
            <a:r>
              <a:rPr lang="de-CH" sz="2000"/>
              <a:t>Ports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0D4918B8-80D2-48A5-B391-8A64564398D0}"/>
              </a:ext>
            </a:extLst>
          </p:cNvPr>
          <p:cNvSpPr/>
          <p:nvPr/>
        </p:nvSpPr>
        <p:spPr>
          <a:xfrm>
            <a:off x="8636000" y="5597528"/>
            <a:ext cx="1181100" cy="64134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2000"/>
              <a:t>TCP</a:t>
            </a:r>
            <a:br>
              <a:rPr lang="de-CH" sz="2000"/>
            </a:br>
            <a:r>
              <a:rPr lang="de-CH" sz="2000"/>
              <a:t>Ports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62262819-779E-49FF-9726-7C92EEA27CCB}"/>
              </a:ext>
            </a:extLst>
          </p:cNvPr>
          <p:cNvSpPr/>
          <p:nvPr/>
        </p:nvSpPr>
        <p:spPr>
          <a:xfrm>
            <a:off x="7454900" y="4575177"/>
            <a:ext cx="1181100" cy="641349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2000" dirty="0"/>
              <a:t>IP</a:t>
            </a:r>
            <a:br>
              <a:rPr lang="de-CH" sz="2000" dirty="0"/>
            </a:br>
            <a:r>
              <a:rPr lang="de-CH" sz="2000" dirty="0"/>
              <a:t>Adressen</a:t>
            </a: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CA5F7B68-BAE6-480E-83E8-D67026095EA9}"/>
              </a:ext>
            </a:extLst>
          </p:cNvPr>
          <p:cNvSpPr/>
          <p:nvPr/>
        </p:nvSpPr>
        <p:spPr>
          <a:xfrm>
            <a:off x="7454900" y="5597528"/>
            <a:ext cx="1181100" cy="641349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2000"/>
              <a:t>IP</a:t>
            </a:r>
            <a:br>
              <a:rPr lang="de-CH" sz="2000"/>
            </a:br>
            <a:r>
              <a:rPr lang="de-CH" sz="2000"/>
              <a:t>Adressen</a:t>
            </a: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65351C84-9D31-493F-A25F-22C987A96818}"/>
              </a:ext>
            </a:extLst>
          </p:cNvPr>
          <p:cNvSpPr/>
          <p:nvPr/>
        </p:nvSpPr>
        <p:spPr>
          <a:xfrm>
            <a:off x="6273800" y="5597528"/>
            <a:ext cx="1181100" cy="64134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2000" dirty="0"/>
              <a:t>MAC</a:t>
            </a:r>
            <a:br>
              <a:rPr lang="de-CH" sz="2000" dirty="0"/>
            </a:br>
            <a:r>
              <a:rPr lang="de-CH" sz="2000" dirty="0"/>
              <a:t>Adressen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4F1C8624-E8B2-49EB-814D-D7C7ABBB2991}"/>
              </a:ext>
            </a:extLst>
          </p:cNvPr>
          <p:cNvSpPr txBox="1"/>
          <p:nvPr/>
        </p:nvSpPr>
        <p:spPr>
          <a:xfrm>
            <a:off x="4597400" y="2481817"/>
            <a:ext cx="15948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dirty="0"/>
              <a:t>Web, E-Mail, …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8375E3F6-6C02-4AA9-8274-224A35C27193}"/>
              </a:ext>
            </a:extLst>
          </p:cNvPr>
          <p:cNvSpPr txBox="1"/>
          <p:nvPr/>
        </p:nvSpPr>
        <p:spPr>
          <a:xfrm>
            <a:off x="4597399" y="3504168"/>
            <a:ext cx="38849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/>
              <a:t>Übertragungssteuerungsprotokoll (TCP)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ED96C823-C82C-4C29-8B33-8CF04359D3A5}"/>
              </a:ext>
            </a:extLst>
          </p:cNvPr>
          <p:cNvSpPr txBox="1"/>
          <p:nvPr/>
        </p:nvSpPr>
        <p:spPr>
          <a:xfrm>
            <a:off x="4597398" y="4520686"/>
            <a:ext cx="2156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/>
              <a:t>Internetprotokoll (IP)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AF6DF1C7-D2BA-42CE-BA33-91D8DA63DCB8}"/>
              </a:ext>
            </a:extLst>
          </p:cNvPr>
          <p:cNvSpPr txBox="1"/>
          <p:nvPr/>
        </p:nvSpPr>
        <p:spPr>
          <a:xfrm>
            <a:off x="4597398" y="5548870"/>
            <a:ext cx="16971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/>
              <a:t>WLAN, Ethernet</a:t>
            </a:r>
          </a:p>
        </p:txBody>
      </p:sp>
    </p:spTree>
    <p:extLst>
      <p:ext uri="{BB962C8B-B14F-4D97-AF65-F5344CB8AC3E}">
        <p14:creationId xmlns:p14="http://schemas.microsoft.com/office/powerpoint/2010/main" val="1847920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9" grpId="0" animBg="1"/>
      <p:bldP spid="20" grpId="0" animBg="1"/>
      <p:bldP spid="23" grpId="0"/>
      <p:bldP spid="24" grpId="0"/>
      <p:bldP spid="25" grpId="0"/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A2BA2C-B469-4AA4-B1FD-B19458E6D3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Vorteile des Schichtenmodells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34406C9-84DA-49EF-BAF3-5E3E3296C6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/>
              <a:t>Aufbau auf bestehenden Schichten</a:t>
            </a:r>
            <a:br>
              <a:rPr lang="de-CH"/>
            </a:br>
            <a:r>
              <a:rPr lang="de-CH">
                <a:sym typeface="Wingdings" panose="05000000000000000000" pitchFamily="2" charset="2"/>
              </a:rPr>
              <a:t> Postsystem funktioniert für Lebensmittel, Möbel, …</a:t>
            </a:r>
            <a:br>
              <a:rPr lang="de-CH">
                <a:sym typeface="Wingdings" panose="05000000000000000000" pitchFamily="2" charset="2"/>
              </a:rPr>
            </a:br>
            <a:endParaRPr lang="de-CH"/>
          </a:p>
          <a:p>
            <a:pPr>
              <a:tabLst>
                <a:tab pos="723900" algn="l"/>
              </a:tabLst>
            </a:pPr>
            <a:r>
              <a:rPr lang="de-CH"/>
              <a:t>Austauschbare Schichten</a:t>
            </a:r>
            <a:br>
              <a:rPr lang="de-CH"/>
            </a:br>
            <a:r>
              <a:rPr lang="de-CH">
                <a:sym typeface="Wingdings" panose="05000000000000000000" pitchFamily="2" charset="2"/>
              </a:rPr>
              <a:t> Anstelle von WLAN kann Mobilfunk oder LAN-Kabel</a:t>
            </a:r>
            <a:br>
              <a:rPr lang="de-CH">
                <a:sym typeface="Wingdings" panose="05000000000000000000" pitchFamily="2" charset="2"/>
              </a:rPr>
            </a:br>
            <a:r>
              <a:rPr lang="de-CH">
                <a:sym typeface="Wingdings" panose="05000000000000000000" pitchFamily="2" charset="2"/>
              </a:rPr>
              <a:t>	verwendet werden (anstelle von Lastwagen können 	Motorräder etc. verwendet werden).</a:t>
            </a:r>
            <a:endParaRPr lang="de-CH"/>
          </a:p>
          <a:p>
            <a:pPr marL="0" indent="0">
              <a:buNone/>
            </a:pP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55147308"/>
      </p:ext>
    </p:extLst>
  </p:cSld>
  <p:clrMapOvr>
    <a:masterClrMapping/>
  </p:clrMapOvr>
</p:sld>
</file>

<file path=ppt/theme/theme1.xml><?xml version="1.0" encoding="utf-8"?>
<a:theme xmlns:a="http://schemas.openxmlformats.org/drawingml/2006/main" name="kinet">
  <a:themeElements>
    <a:clrScheme name="gymkirchenfeld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666666"/>
      </a:accent1>
      <a:accent2>
        <a:srgbClr val="3248B5"/>
      </a:accent2>
      <a:accent3>
        <a:srgbClr val="41A7D1"/>
      </a:accent3>
      <a:accent4>
        <a:srgbClr val="74BF3D"/>
      </a:accent4>
      <a:accent5>
        <a:srgbClr val="FBA300"/>
      </a:accent5>
      <a:accent6>
        <a:srgbClr val="E8CC0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inet" id="{EF483BFC-D895-4E45-826B-CFA4A4B447FB}" vid="{361AE8B0-6FD3-4BC5-969C-C3DAFE52FD27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kinet</Template>
  <TotalTime>0</TotalTime>
  <Words>932</Words>
  <Application>Microsoft Office PowerPoint</Application>
  <PresentationFormat>Breitbild</PresentationFormat>
  <Paragraphs>157</Paragraphs>
  <Slides>15</Slides>
  <Notes>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15</vt:i4>
      </vt:variant>
    </vt:vector>
  </HeadingPairs>
  <TitlesOfParts>
    <vt:vector size="20" baseType="lpstr">
      <vt:lpstr>Arial</vt:lpstr>
      <vt:lpstr>Arimo</vt:lpstr>
      <vt:lpstr>Calibri</vt:lpstr>
      <vt:lpstr>Wingdings</vt:lpstr>
      <vt:lpstr>kinet</vt:lpstr>
      <vt:lpstr>Schichtenmodell</vt:lpstr>
      <vt:lpstr>Beispiel Paketversand</vt:lpstr>
      <vt:lpstr>PowerPoint-Präsentation</vt:lpstr>
      <vt:lpstr>PowerPoint-Präsentation</vt:lpstr>
      <vt:lpstr>PowerPoint-Präsentation</vt:lpstr>
      <vt:lpstr>PowerPoint-Präsentation</vt:lpstr>
      <vt:lpstr>Schichtenmodell</vt:lpstr>
      <vt:lpstr>Schichtenmodell und Protokolle</vt:lpstr>
      <vt:lpstr>Vorteile des Schichtenmodells</vt:lpstr>
      <vt:lpstr>Das Schichtenmodell ist überall</vt:lpstr>
      <vt:lpstr>PowerPoint-Präsentation</vt:lpstr>
      <vt:lpstr>Protokolle bei uns Menschen</vt:lpstr>
      <vt:lpstr>Protokoll bei uns Menschen</vt:lpstr>
      <vt:lpstr>Schichtenmodell und Protokolle</vt:lpstr>
      <vt:lpstr>Schichtenmodell, Protokolle und Ports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Schichtenmodell und IP-Adressen</dc:title>
  <dc:creator>Jampen Thomas</dc:creator>
  <cp:lastModifiedBy>Jampen Tom, BKD MBA</cp:lastModifiedBy>
  <cp:revision>13</cp:revision>
  <dcterms:created xsi:type="dcterms:W3CDTF">2021-08-07T15:00:43Z</dcterms:created>
  <dcterms:modified xsi:type="dcterms:W3CDTF">2026-08-26T13:05:40Z</dcterms:modified>
</cp:coreProperties>
</file>