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90" r:id="rId3"/>
    <p:sldId id="268" r:id="rId4"/>
    <p:sldId id="289" r:id="rId5"/>
    <p:sldId id="269" r:id="rId6"/>
    <p:sldId id="291" r:id="rId7"/>
    <p:sldId id="298" r:id="rId8"/>
    <p:sldId id="319" r:id="rId9"/>
    <p:sldId id="261" r:id="rId10"/>
    <p:sldId id="262" r:id="rId11"/>
    <p:sldId id="263" r:id="rId12"/>
    <p:sldId id="264" r:id="rId13"/>
    <p:sldId id="314" r:id="rId14"/>
    <p:sldId id="279" r:id="rId15"/>
    <p:sldId id="281" r:id="rId16"/>
    <p:sldId id="280" r:id="rId17"/>
    <p:sldId id="265" r:id="rId18"/>
    <p:sldId id="316" r:id="rId19"/>
    <p:sldId id="318" r:id="rId20"/>
    <p:sldId id="317" r:id="rId21"/>
    <p:sldId id="303" r:id="rId22"/>
    <p:sldId id="26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F8F49C4E-F16B-4CD1-9EAD-53643FFEBCF1}">
          <p14:sldIdLst>
            <p14:sldId id="256"/>
          </p14:sldIdLst>
        </p14:section>
        <p14:section name="Wichtige Begriffe" id="{6D5E8B23-0101-4458-8A45-2A1339EB9CDF}">
          <p14:sldIdLst>
            <p14:sldId id="290"/>
            <p14:sldId id="268"/>
            <p14:sldId id="289"/>
            <p14:sldId id="269"/>
            <p14:sldId id="291"/>
            <p14:sldId id="298"/>
            <p14:sldId id="319"/>
          </p14:sldIdLst>
        </p14:section>
        <p14:section name="IP-Adresse" id="{55E79D40-9732-45C2-8C9E-4A2EE9CCD563}">
          <p14:sldIdLst>
            <p14:sldId id="261"/>
            <p14:sldId id="262"/>
            <p14:sldId id="263"/>
            <p14:sldId id="264"/>
            <p14:sldId id="314"/>
            <p14:sldId id="279"/>
            <p14:sldId id="281"/>
            <p14:sldId id="280"/>
            <p14:sldId id="265"/>
            <p14:sldId id="316"/>
            <p14:sldId id="318"/>
          </p14:sldIdLst>
        </p14:section>
        <p14:section name="Besprechung IP-Adressen" id="{5589C4A8-FDE1-4DF0-94A5-4ABD887BB8DC}">
          <p14:sldIdLst>
            <p14:sldId id="317"/>
            <p14:sldId id="303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003" autoAdjust="0"/>
  </p:normalViewPr>
  <p:slideViewPr>
    <p:cSldViewPr snapToGrid="0">
      <p:cViewPr varScale="1">
        <p:scale>
          <a:sx n="87" d="100"/>
          <a:sy n="87" d="100"/>
        </p:scale>
        <p:origin x="142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27E096-919A-47FE-A4D6-53192C9D656B}" type="datetimeFigureOut">
              <a:rPr lang="de-CH" smtClean="0"/>
              <a:t>26.08.2026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8CA259-80CE-4DC7-BD7F-67503C88DC2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43730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Switch: https://freesvg.org/gigabit-layer-switch-image</a:t>
            </a:r>
          </a:p>
          <a:p>
            <a:r>
              <a:rPr lang="de-CH"/>
              <a:t>Drucker: https://freesvg.org/laser-printer-ln-vector-image</a:t>
            </a:r>
          </a:p>
          <a:p>
            <a:r>
              <a:rPr lang="de-CH"/>
              <a:t>Access Point: </a:t>
            </a:r>
          </a:p>
          <a:p>
            <a:r>
              <a:rPr lang="de-CH"/>
              <a:t>Wireless: https://freesvg.org/wireless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531321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76607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Im IP-Netzwerk ist mit den beiden Strichen abgebildet, dass das Netzwerk verschieden gross sein kann:</a:t>
            </a:r>
          </a:p>
          <a:p>
            <a:pPr marL="171450" indent="-171450">
              <a:buFontTx/>
              <a:buChar char="-"/>
            </a:pPr>
            <a:r>
              <a:rPr lang="de-CH" dirty="0"/>
              <a:t>Der obere Strich zeigt ein kleines Netzwerk (theoretisch 256 Hosts, korrekterweise aber nur 253: Adresse 0 ist Netzwerk-Adresse, 1 ist Router, 255 ist Broadcast-Adresse)</a:t>
            </a:r>
          </a:p>
          <a:p>
            <a:pPr marL="171450" indent="-171450">
              <a:buFontTx/>
              <a:buChar char="-"/>
            </a:pPr>
            <a:r>
              <a:rPr lang="de-CH" dirty="0"/>
              <a:t>Der untere Strich zeigt ein grosses Netzwerk (256 * 256 = 65’536 Hosts)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8CA259-80CE-4DC7-BD7F-67503C88DC2B}" type="slidenum">
              <a:rPr lang="de-CH" smtClean="0"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97292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CH"/>
              <a:t>Normalerweise ist natürlich das 1. Bild der Server, allerdings ist auch ein Server zeitweise «Client», da er ebenfalls Dinge aus dem Netzwerk braucht (Updates, aktuelle Zeit, er schickt E-Mails, …)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CH"/>
              <a:t>Auch ein PC/Notebook kann Server sein, wenn die entsprechende Software installiert ist</a:t>
            </a:r>
          </a:p>
          <a:p>
            <a:endParaRPr lang="de-CH"/>
          </a:p>
          <a:p>
            <a:r>
              <a:rPr lang="de-CH"/>
              <a:t>Server: https://freesvg.org/vector-illustration-of-computer-server-2u</a:t>
            </a:r>
          </a:p>
          <a:p>
            <a:r>
              <a:rPr lang="de-CH"/>
              <a:t>Notebook: https://freesvg.org/vector-image-of-notebook</a:t>
            </a:r>
          </a:p>
          <a:p>
            <a:r>
              <a:rPr lang="de-CH"/>
              <a:t>PC: https://freesvg.org/computer-system-1573730293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16194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Router: https://freesvg.org/simple-router-for-computer-network-vector-illustration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84382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Router haben meist die Adresse x.y.z.1 (natürlich nur, wenn die </a:t>
            </a:r>
            <a:r>
              <a:rPr lang="de-CH" dirty="0" err="1"/>
              <a:t>Netzwerkmask</a:t>
            </a:r>
            <a:r>
              <a:rPr lang="de-CH" dirty="0"/>
              <a:t> 255.255.255.0 ist, aber den Rest ignorieren wir im GYM1).</a:t>
            </a:r>
          </a:p>
          <a:p>
            <a:r>
              <a:rPr lang="de-CH" dirty="0"/>
              <a:t>In einem Netzwerk können nicht mehrere Hosts die gleiche Adresse haben. Gibt es 2 Router im gleichen Netz, so hat nur einer die Adresse 1.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25416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Maus: https://publicdomainvectors.org/en/free-clipart/Mouse-arrow-pointer-with-shadow-vector-image/13234.html</a:t>
            </a:r>
          </a:p>
          <a:p>
            <a:endParaRPr lang="de-CH"/>
          </a:p>
          <a:p>
            <a:r>
              <a:rPr lang="de-CH"/>
              <a:t>Windows:</a:t>
            </a:r>
          </a:p>
          <a:p>
            <a:r>
              <a:rPr lang="de-CH"/>
              <a:t>https://support.microsoft.com/de-de/help/4027030/windows-10-connect-to-a-wi-fi-network</a:t>
            </a:r>
          </a:p>
          <a:p>
            <a:r>
              <a:rPr lang="de-CH"/>
              <a:t>https://support.microsoft.com/en-us/help/4026518/windows-10-find-your-ip-address</a:t>
            </a:r>
          </a:p>
          <a:p>
            <a:endParaRPr lang="de-CH"/>
          </a:p>
          <a:p>
            <a:r>
              <a:rPr lang="de-CH"/>
              <a:t>Mac:</a:t>
            </a:r>
          </a:p>
          <a:p>
            <a:r>
              <a:rPr lang="de-CH"/>
              <a:t>https://osxdaily.com/2010/11/21/find-ip-address-mac/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64253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37806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URL: https://www.youtube.com/watch?v=Ft0f_i3kp0E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3223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IP-Adressen: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185</a:t>
            </a:r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.1</a:t>
            </a:r>
            <a:r>
              <a:rPr lang="de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7.7</a:t>
            </a:r>
            <a:r>
              <a:rPr lang="de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de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en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de-CH" dirty="0"/>
              <a:t>: www.gymkirchenfeld.ch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CH" dirty="0"/>
              <a:t>8.8.8.8: Google DNS-Server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CH" dirty="0"/>
              <a:t>185.237.144.226: langsamer Host von http://</a:t>
            </a:r>
            <a:r>
              <a:rPr lang="de-CH" dirty="0" err="1"/>
              <a:t>internetsupervision.com</a:t>
            </a:r>
            <a:r>
              <a:rPr lang="de-CH" dirty="0"/>
              <a:t>/</a:t>
            </a:r>
            <a:r>
              <a:rPr lang="de-CH" dirty="0" err="1"/>
              <a:t>scripts</a:t>
            </a:r>
            <a:r>
              <a:rPr lang="de-CH" dirty="0"/>
              <a:t>/</a:t>
            </a:r>
            <a:r>
              <a:rPr lang="de-CH" dirty="0" err="1"/>
              <a:t>urlcheck</a:t>
            </a:r>
            <a:r>
              <a:rPr lang="de-CH" dirty="0"/>
              <a:t>/</a:t>
            </a:r>
            <a:r>
              <a:rPr lang="de-CH" dirty="0" err="1"/>
              <a:t>report.aspx?reportid</a:t>
            </a:r>
            <a:r>
              <a:rPr lang="de-CH" dirty="0"/>
              <a:t>=</a:t>
            </a:r>
            <a:r>
              <a:rPr lang="de-CH" dirty="0" err="1"/>
              <a:t>slowest</a:t>
            </a:r>
            <a:endParaRPr lang="de-CH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CH" dirty="0"/>
              <a:t>194.150.245.142: </a:t>
            </a:r>
            <a:r>
              <a:rPr lang="de-CH" dirty="0" err="1"/>
              <a:t>sbb.ch</a:t>
            </a:r>
            <a:r>
              <a:rPr lang="de-CH" dirty="0"/>
              <a:t> (nicht </a:t>
            </a:r>
            <a:r>
              <a:rPr lang="de-CH" dirty="0" err="1"/>
              <a:t>pingbar</a:t>
            </a:r>
            <a:r>
              <a:rPr lang="de-CH" dirty="0"/>
              <a:t>, Firewall)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CH" dirty="0"/>
              <a:t>123.194.387.14: ungültige IP-Adresse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56503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09701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198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0092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2450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6128426" y="1825625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23333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398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62D90B-B9C2-4C5A-99B7-D2A77704F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365125"/>
            <a:ext cx="998017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381E8E6-D072-4BC8-8791-AE77C3336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5850" y="1681163"/>
            <a:ext cx="4911725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7921B7B-3FBD-4609-A463-531817AE9B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5850" y="2505075"/>
            <a:ext cx="4911725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B1E7380-67F2-4421-A908-09E96EE8F9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893820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6640648-0BA5-4510-8414-7A4123225E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89382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CAEEFE8-5E12-4FAB-99F9-C1472EA9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10F3-641C-445E-8A76-482B494B7682}" type="datetimeFigureOut">
              <a:rPr lang="de-CH" smtClean="0"/>
              <a:t>26.08.2026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C8F34D-311C-451D-997E-02EB25AAF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EFC475A-651A-4CDF-8D9C-2319DFD5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77E4B-A32C-4B5D-B765-05F5214636D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78243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C5C049-B277-4461-806C-8ECAD290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67556E-B9B6-413E-A581-3D6A4AF695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5850" y="1825625"/>
            <a:ext cx="49339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5F22032-CE90-4921-9ADC-6A432A30D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89382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3CED4EF-4CC7-4622-9528-2508A5084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10F3-641C-445E-8A76-482B494B7682}" type="datetimeFigureOut">
              <a:rPr lang="de-CH" smtClean="0"/>
              <a:t>26.08.2026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723113A-D347-4354-B8AF-B650D7F8C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2066AE8-5B41-48B3-A33B-77897C2B1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77E4B-A32C-4B5D-B765-05F5214636D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0158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440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YFXdDppLw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hatsmyip.org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944E82-A77F-495C-9B9A-9EED7B17F5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Netzwerke – Einführung</a:t>
            </a:r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4A57834-9A2B-4640-BA69-639F281FBA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Gymnasium Kirchenfeld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35835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Monitor, Elektronik, Bildschirm, Computer enthält.&#10;&#10;Automatisch generierte Beschreibung">
            <a:extLst>
              <a:ext uri="{FF2B5EF4-FFF2-40B4-BE49-F238E27FC236}">
                <a16:creationId xmlns:a16="http://schemas.microsoft.com/office/drawing/2014/main" id="{493B2EC0-0282-4EB7-B66E-F24A995FCD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4" t="56099"/>
          <a:stretch/>
        </p:blipFill>
        <p:spPr>
          <a:xfrm>
            <a:off x="1439291" y="2889250"/>
            <a:ext cx="2581275" cy="132556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2AFCD24-ED37-4FD3-AAAD-EB95CF455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Die eigene IP-Adresse finden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B277529-BC16-462C-8D0B-FB11B61595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/>
              <a:t>Windows</a:t>
            </a:r>
          </a:p>
          <a:p>
            <a:r>
              <a:rPr lang="de-CH"/>
              <a:t>Netzwerk-Symbol</a:t>
            </a:r>
          </a:p>
          <a:p>
            <a:endParaRPr lang="de-CH"/>
          </a:p>
          <a:p>
            <a:endParaRPr lang="de-CH"/>
          </a:p>
          <a:p>
            <a:endParaRPr lang="de-CH"/>
          </a:p>
          <a:p>
            <a:r>
              <a:rPr lang="de-CH"/>
              <a:t>Eigenschaften</a:t>
            </a:r>
            <a:br>
              <a:rPr lang="de-CH"/>
            </a:br>
            <a:r>
              <a:rPr lang="de-CH"/>
              <a:t>der</a:t>
            </a:r>
            <a:br>
              <a:rPr lang="de-CH"/>
            </a:br>
            <a:r>
              <a:rPr lang="de-CH"/>
              <a:t>Verbindung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2C0CBCDC-3134-4FE8-A8CC-56EF0EADFB7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/>
              <a:t>Mac</a:t>
            </a:r>
          </a:p>
          <a:p>
            <a:r>
              <a:rPr lang="de-CH"/>
              <a:t>Systemeinstellungen</a:t>
            </a:r>
          </a:p>
          <a:p>
            <a:r>
              <a:rPr lang="de-CH"/>
              <a:t>Netzwerk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D090AFB-C07E-45AF-A06D-2C1955FDDE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336" t="2839"/>
          <a:stretch/>
        </p:blipFill>
        <p:spPr>
          <a:xfrm>
            <a:off x="3950823" y="3878769"/>
            <a:ext cx="1896412" cy="2380236"/>
          </a:xfrm>
          <a:prstGeom prst="rect">
            <a:avLst/>
          </a:prstGeom>
        </p:spPr>
      </p:pic>
      <p:pic>
        <p:nvPicPr>
          <p:cNvPr id="11" name="Grafik 10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5D28F459-E7B9-49C6-A35B-DD3450FC4B2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70" b="23867"/>
          <a:stretch/>
        </p:blipFill>
        <p:spPr>
          <a:xfrm>
            <a:off x="4237038" y="4430691"/>
            <a:ext cx="423322" cy="638196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8BC2071D-D41A-410C-A570-DFE5F1F0B4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1798" y="3659965"/>
            <a:ext cx="4414064" cy="149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02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30308E-2284-4E91-B901-57D1F2938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Die eigene IP-Adresse finden (Alternative)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D2BB13-22E7-4F9C-9B88-569BA76485C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/>
              <a:t>Windows</a:t>
            </a:r>
          </a:p>
          <a:p>
            <a:r>
              <a:rPr lang="de-CH"/>
              <a:t>Eingabeaufforderung öffnen</a:t>
            </a:r>
          </a:p>
          <a:p>
            <a:r>
              <a:rPr lang="de-CH"/>
              <a:t>Befehl: </a:t>
            </a:r>
            <a:r>
              <a:rPr lang="de-CH" err="1">
                <a:latin typeface="Courier New" panose="02070309020205020404" pitchFamily="49" charset="0"/>
                <a:cs typeface="Courier New" panose="02070309020205020404" pitchFamily="49" charset="0"/>
              </a:rPr>
              <a:t>ipconfig</a:t>
            </a:r>
            <a:endParaRPr lang="de-CH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CH"/>
              <a:t>IP-Adresse in der Ausgabe suchen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0A80322-5D42-4297-9F92-138C17CE1B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/>
              <a:t>Mac/Linux</a:t>
            </a:r>
          </a:p>
          <a:p>
            <a:r>
              <a:rPr lang="de-CH" dirty="0"/>
              <a:t>Terminal (unter Dienst-programme) öffnen</a:t>
            </a:r>
          </a:p>
          <a:p>
            <a:r>
              <a:rPr lang="de-CH" dirty="0"/>
              <a:t>Befehl: </a:t>
            </a:r>
            <a:r>
              <a:rPr lang="de-CH">
                <a:latin typeface="Courier New" panose="02070309020205020404" pitchFamily="49" charset="0"/>
                <a:cs typeface="Courier New" panose="02070309020205020404" pitchFamily="49" charset="0"/>
              </a:rPr>
              <a:t>ifconfig</a:t>
            </a:r>
            <a:endParaRPr lang="de-CH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CH" dirty="0"/>
              <a:t>IP-Adresse in der Ausgabe suchen</a:t>
            </a:r>
          </a:p>
        </p:txBody>
      </p:sp>
    </p:spTree>
    <p:extLst>
      <p:ext uri="{BB962C8B-B14F-4D97-AF65-F5344CB8AC3E}">
        <p14:creationId xmlns:p14="http://schemas.microsoft.com/office/powerpoint/2010/main" val="1165822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FA43367-EDEA-4D11-809B-A0B81710C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IP-Adresse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6D8A321-CDDC-4564-AF26-527A4CB3F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3220" y="365124"/>
            <a:ext cx="7174768" cy="3698875"/>
          </a:xfrm>
          <a:prstGeom prst="rect">
            <a:avLst/>
          </a:prstGeom>
        </p:spPr>
      </p:pic>
      <p:sp>
        <p:nvSpPr>
          <p:cNvPr id="7" name="Denkblase: wolkenförmig 6">
            <a:extLst>
              <a:ext uri="{FF2B5EF4-FFF2-40B4-BE49-F238E27FC236}">
                <a16:creationId xmlns:a16="http://schemas.microsoft.com/office/drawing/2014/main" id="{12B0C84C-ECD3-4FA3-89E7-DBE03AE1E1E4}"/>
              </a:ext>
            </a:extLst>
          </p:cNvPr>
          <p:cNvSpPr/>
          <p:nvPr/>
        </p:nvSpPr>
        <p:spPr>
          <a:xfrm>
            <a:off x="354012" y="1690688"/>
            <a:ext cx="3162300" cy="1765300"/>
          </a:xfrm>
          <a:prstGeom prst="cloudCallout">
            <a:avLst>
              <a:gd name="adj1" fmla="val 93223"/>
              <a:gd name="adj2" fmla="val 21493"/>
            </a:avLst>
          </a:prstGeom>
          <a:solidFill>
            <a:srgbClr val="F888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Meine IP-Adresse</a:t>
            </a:r>
          </a:p>
        </p:txBody>
      </p:sp>
      <p:sp>
        <p:nvSpPr>
          <p:cNvPr id="8" name="Denkblase: wolkenförmig 7">
            <a:extLst>
              <a:ext uri="{FF2B5EF4-FFF2-40B4-BE49-F238E27FC236}">
                <a16:creationId xmlns:a16="http://schemas.microsoft.com/office/drawing/2014/main" id="{C7AE3322-513E-4E8C-97E4-06C284EF5567}"/>
              </a:ext>
            </a:extLst>
          </p:cNvPr>
          <p:cNvSpPr/>
          <p:nvPr/>
        </p:nvSpPr>
        <p:spPr>
          <a:xfrm>
            <a:off x="3516312" y="4825204"/>
            <a:ext cx="3162300" cy="1765300"/>
          </a:xfrm>
          <a:prstGeom prst="cloudCallout">
            <a:avLst>
              <a:gd name="adj1" fmla="val 19729"/>
              <a:gd name="adj2" fmla="val -120953"/>
            </a:avLst>
          </a:prstGeom>
          <a:solidFill>
            <a:srgbClr val="5DA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Nächstes Verteilzentrum (Router)</a:t>
            </a:r>
          </a:p>
        </p:txBody>
      </p:sp>
    </p:spTree>
    <p:extLst>
      <p:ext uri="{BB962C8B-B14F-4D97-AF65-F5344CB8AC3E}">
        <p14:creationId xmlns:p14="http://schemas.microsoft.com/office/powerpoint/2010/main" val="1583825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42167C-9514-4A9D-9F93-29E049574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– Eigene IP-Adresse finden</a:t>
            </a:r>
            <a:endParaRPr lang="de-CH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B46D3D1-2EBB-4704-8738-97CB366B6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Eintragen in XLSX-Datei auf Teams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94433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BCA94B-91E2-495B-8823-E4FDD0392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Ping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56EFBEDF-EB7C-46D9-A6B6-0DFDE947A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Netzwerkdiagnose-Tool</a:t>
            </a:r>
          </a:p>
          <a:p>
            <a:r>
              <a:rPr lang="de-CH" dirty="0"/>
              <a:t>Prüft die Datenübertragung</a:t>
            </a:r>
          </a:p>
          <a:p>
            <a:r>
              <a:rPr lang="de-CH" dirty="0"/>
              <a:t>Achtung: Kann von einer Firewall auch unterbunden werden</a:t>
            </a:r>
            <a:br>
              <a:rPr lang="de-CH" dirty="0"/>
            </a:br>
            <a:endParaRPr lang="de-CH" dirty="0"/>
          </a:p>
          <a:p>
            <a:r>
              <a:rPr lang="de-CH" dirty="0"/>
              <a:t>Befehl: </a:t>
            </a:r>
            <a:r>
              <a:rPr lang="de-CH" dirty="0">
                <a:latin typeface="Courier New" panose="02070309020205020404" pitchFamily="49" charset="0"/>
                <a:cs typeface="Courier New" panose="02070309020205020404" pitchFamily="49" charset="0"/>
              </a:rPr>
              <a:t>ping 185.167.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79.61</a:t>
            </a:r>
            <a:endParaRPr lang="de-CH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21611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4CFBA-9A8A-4830-9BB3-66588C454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Was ist Ping?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AC787E-6247-44BF-AD1F-BAD74AF57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Herkunft</a:t>
            </a:r>
          </a:p>
          <a:p>
            <a:pPr lvl="1"/>
            <a:r>
              <a:rPr lang="de-CH" dirty="0"/>
              <a:t>2. Weltkrieg</a:t>
            </a:r>
          </a:p>
          <a:p>
            <a:pPr lvl="1"/>
            <a:r>
              <a:rPr lang="de-CH" dirty="0"/>
              <a:t>Sonar zum Aufspüren von U-Booten</a:t>
            </a:r>
          </a:p>
          <a:p>
            <a:pPr lvl="1"/>
            <a:r>
              <a:rPr lang="de-CH" dirty="0"/>
              <a:t>Ausgesandtes Schallsignal tönt wie «ping»</a:t>
            </a:r>
          </a:p>
          <a:p>
            <a:pPr lvl="1"/>
            <a:r>
              <a:rPr lang="de-CH" dirty="0"/>
              <a:t>Trifft das Signal auf ein U-Boot, wird es reflektiert</a:t>
            </a:r>
          </a:p>
          <a:p>
            <a:pPr lvl="1"/>
            <a:r>
              <a:rPr lang="de-CH"/>
              <a:t>Video: </a:t>
            </a:r>
            <a:r>
              <a:rPr lang="de-CH">
                <a:hlinkClick r:id="rId3"/>
              </a:rPr>
              <a:t>https://www.youtube.com/watch?v=_YFXdDppLw0</a:t>
            </a:r>
            <a:endParaRPr lang="de-CH"/>
          </a:p>
          <a:p>
            <a:r>
              <a:rPr lang="de-CH" dirty="0"/>
              <a:t>Programm sendet Signal aus</a:t>
            </a:r>
          </a:p>
          <a:p>
            <a:r>
              <a:rPr lang="de-CH" dirty="0"/>
              <a:t>Entfernter Computer antwortet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03429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E6F0C1-54D0-491A-8359-AFA34EF16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Aufgaben – Ping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FBA112-8D47-4125-A4FD-013B78BB5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dirty="0"/>
              <a:t>Führen Sie Ping mit folgenden IP-Adressen aus</a:t>
            </a:r>
          </a:p>
          <a:p>
            <a:pPr lvl="1"/>
            <a:r>
              <a:rPr lang="de-CH" dirty="0"/>
              <a:t>185</a:t>
            </a:r>
            <a:r>
              <a:rPr lang="en-CH" dirty="0"/>
              <a:t>.1</a:t>
            </a:r>
            <a:r>
              <a:rPr lang="de-CH" dirty="0"/>
              <a:t>6</a:t>
            </a:r>
            <a:r>
              <a:rPr lang="en-CH" dirty="0"/>
              <a:t>7.7</a:t>
            </a:r>
            <a:r>
              <a:rPr lang="de-CH" dirty="0"/>
              <a:t>9</a:t>
            </a:r>
            <a:r>
              <a:rPr lang="en-CH" dirty="0"/>
              <a:t>.</a:t>
            </a:r>
            <a:r>
              <a:rPr lang="de-CH" dirty="0"/>
              <a:t>6</a:t>
            </a:r>
            <a:r>
              <a:rPr lang="en-CH" dirty="0"/>
              <a:t>1</a:t>
            </a:r>
          </a:p>
          <a:p>
            <a:pPr lvl="1"/>
            <a:r>
              <a:rPr lang="de-CH" dirty="0"/>
              <a:t>8.8.8.8</a:t>
            </a:r>
          </a:p>
          <a:p>
            <a:pPr lvl="1"/>
            <a:r>
              <a:rPr lang="de-CH" dirty="0"/>
              <a:t>185.237.144.226</a:t>
            </a:r>
          </a:p>
          <a:p>
            <a:pPr lvl="1"/>
            <a:r>
              <a:rPr lang="de-CH" dirty="0"/>
              <a:t>194.150.245.142</a:t>
            </a:r>
          </a:p>
          <a:p>
            <a:pPr lvl="1"/>
            <a:r>
              <a:rPr lang="de-CH" dirty="0"/>
              <a:t>123.194.387.14</a:t>
            </a:r>
          </a:p>
          <a:p>
            <a:pPr lvl="1"/>
            <a:r>
              <a:rPr lang="de-CH" dirty="0"/>
              <a:t>IP-Adresse Ihres Pultnachbars</a:t>
            </a:r>
          </a:p>
          <a:p>
            <a:r>
              <a:rPr lang="de-CH" dirty="0"/>
              <a:t>Was bedeutet die Ausgabe?</a:t>
            </a:r>
          </a:p>
          <a:p>
            <a:r>
              <a:rPr lang="de-CH" dirty="0"/>
              <a:t>Wieso gibt es Unterschiede?</a:t>
            </a:r>
          </a:p>
        </p:txBody>
      </p:sp>
    </p:spTree>
    <p:extLst>
      <p:ext uri="{BB962C8B-B14F-4D97-AF65-F5344CB8AC3E}">
        <p14:creationId xmlns:p14="http://schemas.microsoft.com/office/powerpoint/2010/main" val="3112977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909EF2-BBFF-4C04-BFF5-2FE5B83C0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https://whatsmyip.org/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EC1E475-18CE-466C-9278-247EE537E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408112"/>
            <a:ext cx="105918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78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42167C-9514-4A9D-9F93-29E049574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</a:t>
            </a:r>
            <a:endParaRPr lang="de-CH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B46D3D1-2EBB-4704-8738-97CB366B6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IP-Adressen des Notebooks/Smartphones zu Hause nachschauen</a:t>
            </a:r>
          </a:p>
          <a:p>
            <a:r>
              <a:rPr lang="de-DE" dirty="0"/>
              <a:t>IP-Adresse auf </a:t>
            </a:r>
            <a:r>
              <a:rPr lang="de-DE" dirty="0">
                <a:hlinkClick r:id="rId2"/>
              </a:rPr>
              <a:t>https://whatsmyip.org/</a:t>
            </a:r>
            <a:r>
              <a:rPr lang="de-DE" dirty="0"/>
              <a:t> zu Hause nachschauen</a:t>
            </a:r>
          </a:p>
          <a:p>
            <a:r>
              <a:rPr lang="de-DE" dirty="0"/>
              <a:t>Alles eintragen in XLSX-Datei auf Teams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4497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8AF41F-DDD0-4E1A-84D2-3BAFF25FA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Aufgabe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61B9DE-D190-4214-8436-F2CF07423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Zeichnen Sie Ihr Netzwerk zu Hause mit all den vorhandenen Geräten</a:t>
            </a:r>
          </a:p>
        </p:txBody>
      </p:sp>
    </p:spTree>
    <p:extLst>
      <p:ext uri="{BB962C8B-B14F-4D97-AF65-F5344CB8AC3E}">
        <p14:creationId xmlns:p14="http://schemas.microsoft.com/office/powerpoint/2010/main" val="302703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61AD5E-E65D-465A-B622-373D0447C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Was ist ein Netzwerk/Rechnernetz?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F939B6-6D42-4829-BF2D-7475644DE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Zusammenschluss mehrerer Computer</a:t>
            </a:r>
          </a:p>
        </p:txBody>
      </p:sp>
      <p:pic>
        <p:nvPicPr>
          <p:cNvPr id="4" name="Grafik 3" descr="Ein Bild, das Elektronik, Computer, schließen, haltend enthält.&#10;&#10;Automatisch generierte Beschreibung">
            <a:extLst>
              <a:ext uri="{FF2B5EF4-FFF2-40B4-BE49-F238E27FC236}">
                <a16:creationId xmlns:a16="http://schemas.microsoft.com/office/drawing/2014/main" id="{CCF2CEE7-23B5-46A6-A2E5-67FBE6974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49" y="3545671"/>
            <a:ext cx="2381250" cy="433388"/>
          </a:xfrm>
          <a:prstGeom prst="rect">
            <a:avLst/>
          </a:prstGeom>
        </p:spPr>
      </p:pic>
      <p:pic>
        <p:nvPicPr>
          <p:cNvPr id="5" name="Grafik 4" descr="Ein Bild, das Elektronik, Computer, sitzend, Tisch enthält.&#10;&#10;Automatisch generierte Beschreibung">
            <a:extLst>
              <a:ext uri="{FF2B5EF4-FFF2-40B4-BE49-F238E27FC236}">
                <a16:creationId xmlns:a16="http://schemas.microsoft.com/office/drawing/2014/main" id="{DFDC72D2-B0C3-4304-96E3-201D04E2D7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425" y="3315293"/>
            <a:ext cx="1487488" cy="1487488"/>
          </a:xfrm>
          <a:prstGeom prst="rect">
            <a:avLst/>
          </a:prstGeom>
        </p:spPr>
      </p:pic>
      <p:pic>
        <p:nvPicPr>
          <p:cNvPr id="6" name="Grafik 5" descr="Ein Bild, das Elektronik, Computer, drinnen, Tisch enthält.&#10;&#10;Automatisch generierte Beschreibung">
            <a:extLst>
              <a:ext uri="{FF2B5EF4-FFF2-40B4-BE49-F238E27FC236}">
                <a16:creationId xmlns:a16="http://schemas.microsoft.com/office/drawing/2014/main" id="{A64F419C-EE35-4C1F-BA52-E2BDEFB4F6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363" y="5213448"/>
            <a:ext cx="1523809" cy="1523809"/>
          </a:xfrm>
          <a:prstGeom prst="rect">
            <a:avLst/>
          </a:prstGeom>
        </p:spPr>
      </p:pic>
      <p:pic>
        <p:nvPicPr>
          <p:cNvPr id="7" name="Grafik 6" descr="Ein Bild, das Elektronik, Computer, drinnen, Tisch enthält.&#10;&#10;Automatisch generierte Beschreibung">
            <a:extLst>
              <a:ext uri="{FF2B5EF4-FFF2-40B4-BE49-F238E27FC236}">
                <a16:creationId xmlns:a16="http://schemas.microsoft.com/office/drawing/2014/main" id="{8B0111C3-75F5-4221-BD2C-42CF25F643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701" y="5213448"/>
            <a:ext cx="1523809" cy="1523809"/>
          </a:xfrm>
          <a:prstGeom prst="rect">
            <a:avLst/>
          </a:prstGeom>
        </p:spPr>
      </p:pic>
      <p:pic>
        <p:nvPicPr>
          <p:cNvPr id="9" name="Grafik 8" descr="Ein Bild, das Elektronik, Computer, schließen, haltend enthält.&#10;&#10;Automatisch generierte Beschreibung">
            <a:extLst>
              <a:ext uri="{FF2B5EF4-FFF2-40B4-BE49-F238E27FC236}">
                <a16:creationId xmlns:a16="http://schemas.microsoft.com/office/drawing/2014/main" id="{FD987760-D689-406F-87DD-E06F52F87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08" y="4318593"/>
            <a:ext cx="2381250" cy="433388"/>
          </a:xfrm>
          <a:prstGeom prst="rect">
            <a:avLst/>
          </a:prstGeom>
        </p:spPr>
      </p:pic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B4CBE016-C9F6-4FC1-94C8-B98DA78E0802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2836058" y="4318593"/>
            <a:ext cx="1661788" cy="2166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Grafik 15" descr="Ein Bild, das Uhr enthält.&#10;&#10;Automatisch generierte Beschreibung">
            <a:extLst>
              <a:ext uri="{FF2B5EF4-FFF2-40B4-BE49-F238E27FC236}">
                <a16:creationId xmlns:a16="http://schemas.microsoft.com/office/drawing/2014/main" id="{276F758A-BE55-4BA5-B73E-5A38D5CF07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846" y="2795090"/>
            <a:ext cx="2666407" cy="2666407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6383BA39-5941-4406-985B-E56995D255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953" y="5148667"/>
            <a:ext cx="1893485" cy="1893485"/>
          </a:xfrm>
          <a:prstGeom prst="rect">
            <a:avLst/>
          </a:prstGeom>
        </p:spPr>
      </p:pic>
      <p:pic>
        <p:nvPicPr>
          <p:cNvPr id="24" name="Grafik 23" descr="Ein Bild, das Tisch enthält.&#10;&#10;Automatisch generierte Beschreibung">
            <a:extLst>
              <a:ext uri="{FF2B5EF4-FFF2-40B4-BE49-F238E27FC236}">
                <a16:creationId xmlns:a16="http://schemas.microsoft.com/office/drawing/2014/main" id="{4B43239B-5CBC-40FC-9794-2032BF9553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224" y="3699801"/>
            <a:ext cx="1092912" cy="804383"/>
          </a:xfrm>
          <a:prstGeom prst="rect">
            <a:avLst/>
          </a:prstGeom>
        </p:spPr>
      </p:pic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62EE94CB-DE2E-44B9-9B8A-458A65C1134B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2844799" y="3762365"/>
            <a:ext cx="1639879" cy="2251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2E103CB1-558F-4240-A81A-8BD920C95046}"/>
              </a:ext>
            </a:extLst>
          </p:cNvPr>
          <p:cNvCxnSpPr>
            <a:cxnSpLocks/>
          </p:cNvCxnSpPr>
          <p:nvPr/>
        </p:nvCxnSpPr>
        <p:spPr>
          <a:xfrm flipV="1">
            <a:off x="5030739" y="4535287"/>
            <a:ext cx="98149" cy="9757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B1BD02EE-EA08-4BB6-8E48-C90C3230DC25}"/>
              </a:ext>
            </a:extLst>
          </p:cNvPr>
          <p:cNvCxnSpPr>
            <a:cxnSpLocks/>
          </p:cNvCxnSpPr>
          <p:nvPr/>
        </p:nvCxnSpPr>
        <p:spPr>
          <a:xfrm flipH="1" flipV="1">
            <a:off x="6238350" y="4535287"/>
            <a:ext cx="2142967" cy="9757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F754D296-260D-4D0D-84B9-AF8F7F868A0D}"/>
              </a:ext>
            </a:extLst>
          </p:cNvPr>
          <p:cNvCxnSpPr>
            <a:cxnSpLocks/>
          </p:cNvCxnSpPr>
          <p:nvPr/>
        </p:nvCxnSpPr>
        <p:spPr>
          <a:xfrm flipH="1" flipV="1">
            <a:off x="6963945" y="4535288"/>
            <a:ext cx="3220548" cy="9757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C9C06C37-D9EC-4B24-94F7-C912CA2AAAC1}"/>
              </a:ext>
            </a:extLst>
          </p:cNvPr>
          <p:cNvCxnSpPr>
            <a:cxnSpLocks/>
          </p:cNvCxnSpPr>
          <p:nvPr/>
        </p:nvCxnSpPr>
        <p:spPr>
          <a:xfrm flipH="1">
            <a:off x="7164254" y="4369393"/>
            <a:ext cx="85797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1" name="Grafik 40">
            <a:extLst>
              <a:ext uri="{FF2B5EF4-FFF2-40B4-BE49-F238E27FC236}">
                <a16:creationId xmlns:a16="http://schemas.microsoft.com/office/drawing/2014/main" id="{43BDAC51-BAA0-45D4-B489-DAC6C560E9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32841" y="3586374"/>
            <a:ext cx="394792" cy="311886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70F77678-05A2-4CD9-B6EC-5F4D6D5680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957054" y="3594658"/>
            <a:ext cx="394792" cy="311886"/>
          </a:xfrm>
          <a:prstGeom prst="rect">
            <a:avLst/>
          </a:prstGeom>
        </p:spPr>
      </p:pic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DA65863B-62BC-408D-971D-46751E0F3210}"/>
              </a:ext>
            </a:extLst>
          </p:cNvPr>
          <p:cNvCxnSpPr>
            <a:cxnSpLocks/>
          </p:cNvCxnSpPr>
          <p:nvPr/>
        </p:nvCxnSpPr>
        <p:spPr>
          <a:xfrm flipH="1">
            <a:off x="9096778" y="3742317"/>
            <a:ext cx="857970" cy="1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7" name="Textfeld 46">
            <a:extLst>
              <a:ext uri="{FF2B5EF4-FFF2-40B4-BE49-F238E27FC236}">
                <a16:creationId xmlns:a16="http://schemas.microsoft.com/office/drawing/2014/main" id="{BFC28ED8-6003-451D-BDFB-0BFA276D5FEA}"/>
              </a:ext>
            </a:extLst>
          </p:cNvPr>
          <p:cNvSpPr txBox="1"/>
          <p:nvPr/>
        </p:nvSpPr>
        <p:spPr>
          <a:xfrm>
            <a:off x="5423286" y="3321742"/>
            <a:ext cx="8703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sz="2000" dirty="0"/>
              <a:t>Switch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500012F9-04B6-4EEF-A0B0-3448A6C4083D}"/>
              </a:ext>
            </a:extLst>
          </p:cNvPr>
          <p:cNvSpPr txBox="1"/>
          <p:nvPr/>
        </p:nvSpPr>
        <p:spPr>
          <a:xfrm>
            <a:off x="7762475" y="3204730"/>
            <a:ext cx="14804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sz="2000"/>
              <a:t>Access Point</a:t>
            </a:r>
          </a:p>
        </p:txBody>
      </p:sp>
    </p:spTree>
    <p:extLst>
      <p:ext uri="{BB962C8B-B14F-4D97-AF65-F5344CB8AC3E}">
        <p14:creationId xmlns:p14="http://schemas.microsoft.com/office/powerpoint/2010/main" val="58488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7" grpId="0"/>
      <p:bldP spid="5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909EF2-BBFF-4C04-BFF5-2FE5B83C0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https://whatsmyip.org/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EC1E475-18CE-466C-9278-247EE537E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408112"/>
            <a:ext cx="10591800" cy="5210175"/>
          </a:xfrm>
          <a:prstGeom prst="rect">
            <a:avLst/>
          </a:prstGeom>
        </p:spPr>
      </p:pic>
      <p:sp>
        <p:nvSpPr>
          <p:cNvPr id="4" name="Denkblase: wolkenförmig 3">
            <a:extLst>
              <a:ext uri="{FF2B5EF4-FFF2-40B4-BE49-F238E27FC236}">
                <a16:creationId xmlns:a16="http://schemas.microsoft.com/office/drawing/2014/main" id="{944ADF70-D09B-4062-924F-6196FEBCD8F5}"/>
              </a:ext>
            </a:extLst>
          </p:cNvPr>
          <p:cNvSpPr/>
          <p:nvPr/>
        </p:nvSpPr>
        <p:spPr>
          <a:xfrm>
            <a:off x="7262240" y="145256"/>
            <a:ext cx="3850260" cy="1765300"/>
          </a:xfrm>
          <a:prstGeom prst="cloudCallout">
            <a:avLst>
              <a:gd name="adj1" fmla="val -23243"/>
              <a:gd name="adj2" fmla="val 84802"/>
            </a:avLst>
          </a:prstGeom>
          <a:solidFill>
            <a:srgbClr val="F888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Wieso wird hier eine andere Adresse gezeigt?</a:t>
            </a:r>
          </a:p>
        </p:txBody>
      </p:sp>
    </p:spTree>
    <p:extLst>
      <p:ext uri="{BB962C8B-B14F-4D97-AF65-F5344CB8AC3E}">
        <p14:creationId xmlns:p14="http://schemas.microsoft.com/office/powerpoint/2010/main" val="334745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DF061D-0D9E-449A-AE22-A0CC660AF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(IP-)Adressen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7B47D91-EE6F-42FF-9148-19C8D2DC3E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Postadressen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270EAC0-7DCD-41A3-8453-55E57AEDEB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de-CH" err="1"/>
              <a:t>Bsp</a:t>
            </a:r>
            <a:br>
              <a:rPr lang="de-CH"/>
            </a:br>
            <a:br>
              <a:rPr lang="de-CH"/>
            </a:br>
            <a:r>
              <a:rPr lang="de-CH">
                <a:latin typeface="Courier New" panose="02070309020205020404" pitchFamily="49" charset="0"/>
                <a:cs typeface="Courier New" panose="02070309020205020404" pitchFamily="49" charset="0"/>
              </a:rPr>
              <a:t>Dorfstrasse 25</a:t>
            </a:r>
            <a:br>
              <a:rPr lang="de-CH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de-CH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CH"/>
              <a:t>Sind mehrere Häuser an derselben Strasse:</a:t>
            </a:r>
            <a:br>
              <a:rPr lang="de-CH"/>
            </a:br>
            <a:r>
              <a:rPr lang="de-CH">
                <a:sym typeface="Wingdings" panose="05000000000000000000" pitchFamily="2" charset="2"/>
              </a:rPr>
              <a:t> Strasse ist gleich</a:t>
            </a:r>
            <a:br>
              <a:rPr lang="de-CH"/>
            </a:br>
            <a:r>
              <a:rPr lang="de-CH">
                <a:sym typeface="Wingdings" panose="05000000000000000000" pitchFamily="2" charset="2"/>
              </a:rPr>
              <a:t> </a:t>
            </a:r>
            <a:r>
              <a:rPr lang="de-CH"/>
              <a:t>Nummer ist anders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61F147D-71BE-41BC-9844-1FCACD0AC9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CH"/>
              <a:t>IP-Adressen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5B47F6F1-0FF2-4C95-BCF7-7D56A1AB164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de-CH" err="1"/>
              <a:t>Bsp</a:t>
            </a:r>
            <a:br>
              <a:rPr lang="de-CH"/>
            </a:br>
            <a:br>
              <a:rPr lang="de-CH"/>
            </a:br>
            <a:r>
              <a:rPr lang="de-CH">
                <a:latin typeface="Courier New" panose="02070309020205020404" pitchFamily="49" charset="0"/>
                <a:cs typeface="Courier New" panose="02070309020205020404" pitchFamily="49" charset="0"/>
              </a:rPr>
              <a:t>192.168.113.1</a:t>
            </a:r>
            <a:br>
              <a:rPr lang="de-CH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de-CH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CH"/>
              <a:t>Sind mehrere Computer im gleichen Netzwerk:</a:t>
            </a:r>
            <a:br>
              <a:rPr lang="de-CH"/>
            </a:br>
            <a:r>
              <a:rPr lang="de-CH">
                <a:sym typeface="Wingdings" panose="05000000000000000000" pitchFamily="2" charset="2"/>
              </a:rPr>
              <a:t> vordere Teil ist gleich</a:t>
            </a:r>
            <a:br>
              <a:rPr lang="de-CH"/>
            </a:br>
            <a:r>
              <a:rPr lang="de-CH">
                <a:sym typeface="Wingdings" panose="05000000000000000000" pitchFamily="2" charset="2"/>
              </a:rPr>
              <a:t> </a:t>
            </a:r>
            <a:r>
              <a:rPr lang="de-CH"/>
              <a:t>hinterer Teil ist anders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51C88A92-F41F-4DA4-9F0B-8C98092618F9}"/>
              </a:ext>
            </a:extLst>
          </p:cNvPr>
          <p:cNvCxnSpPr>
            <a:cxnSpLocks/>
          </p:cNvCxnSpPr>
          <p:nvPr/>
        </p:nvCxnSpPr>
        <p:spPr>
          <a:xfrm>
            <a:off x="1554672" y="3786554"/>
            <a:ext cx="267286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enkblase: wolkenförmig 9">
            <a:extLst>
              <a:ext uri="{FF2B5EF4-FFF2-40B4-BE49-F238E27FC236}">
                <a16:creationId xmlns:a16="http://schemas.microsoft.com/office/drawing/2014/main" id="{1DC75CDB-0633-43F2-819F-3E673F1CF933}"/>
              </a:ext>
            </a:extLst>
          </p:cNvPr>
          <p:cNvSpPr/>
          <p:nvPr/>
        </p:nvSpPr>
        <p:spPr>
          <a:xfrm>
            <a:off x="0" y="2708031"/>
            <a:ext cx="1404693" cy="941387"/>
          </a:xfrm>
          <a:prstGeom prst="cloudCallout">
            <a:avLst>
              <a:gd name="adj1" fmla="val 113033"/>
              <a:gd name="adj2" fmla="val 98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/>
              <a:t>Strasse</a:t>
            </a:r>
          </a:p>
        </p:txBody>
      </p:sp>
      <p:sp>
        <p:nvSpPr>
          <p:cNvPr id="12" name="Denkblase: wolkenförmig 11">
            <a:extLst>
              <a:ext uri="{FF2B5EF4-FFF2-40B4-BE49-F238E27FC236}">
                <a16:creationId xmlns:a16="http://schemas.microsoft.com/office/drawing/2014/main" id="{87A09931-03AA-4432-9EDC-BEAB3104F0A7}"/>
              </a:ext>
            </a:extLst>
          </p:cNvPr>
          <p:cNvSpPr/>
          <p:nvPr/>
        </p:nvSpPr>
        <p:spPr>
          <a:xfrm>
            <a:off x="3447623" y="1733734"/>
            <a:ext cx="1581577" cy="941387"/>
          </a:xfrm>
          <a:prstGeom prst="cloudCallout">
            <a:avLst>
              <a:gd name="adj1" fmla="val 27908"/>
              <a:gd name="adj2" fmla="val 113248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Haus-nummer</a:t>
            </a:r>
          </a:p>
        </p:txBody>
      </p:sp>
      <p:sp>
        <p:nvSpPr>
          <p:cNvPr id="14" name="Denkblase: wolkenförmig 13">
            <a:extLst>
              <a:ext uri="{FF2B5EF4-FFF2-40B4-BE49-F238E27FC236}">
                <a16:creationId xmlns:a16="http://schemas.microsoft.com/office/drawing/2014/main" id="{4A3909EA-F18E-42B6-9B9F-96BC353680A9}"/>
              </a:ext>
            </a:extLst>
          </p:cNvPr>
          <p:cNvSpPr/>
          <p:nvPr/>
        </p:nvSpPr>
        <p:spPr>
          <a:xfrm>
            <a:off x="5324248" y="1040423"/>
            <a:ext cx="1740358" cy="941387"/>
          </a:xfrm>
          <a:prstGeom prst="cloudCallout">
            <a:avLst>
              <a:gd name="adj1" fmla="val 82018"/>
              <a:gd name="adj2" fmla="val 1867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/>
              <a:t>Netzwerk</a:t>
            </a:r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D99FA089-31FC-4B80-8406-FDE31A1A0DDC}"/>
              </a:ext>
            </a:extLst>
          </p:cNvPr>
          <p:cNvCxnSpPr>
            <a:cxnSpLocks/>
          </p:cNvCxnSpPr>
          <p:nvPr/>
        </p:nvCxnSpPr>
        <p:spPr>
          <a:xfrm>
            <a:off x="6582267" y="3786554"/>
            <a:ext cx="276664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enkblase: wolkenförmig 17">
            <a:extLst>
              <a:ext uri="{FF2B5EF4-FFF2-40B4-BE49-F238E27FC236}">
                <a16:creationId xmlns:a16="http://schemas.microsoft.com/office/drawing/2014/main" id="{A42992EF-4550-4E1B-8AD9-F47A40167EFF}"/>
              </a:ext>
            </a:extLst>
          </p:cNvPr>
          <p:cNvSpPr/>
          <p:nvPr/>
        </p:nvSpPr>
        <p:spPr>
          <a:xfrm>
            <a:off x="8780967" y="1378317"/>
            <a:ext cx="1581577" cy="941387"/>
          </a:xfrm>
          <a:prstGeom prst="cloudCallout">
            <a:avLst>
              <a:gd name="adj1" fmla="val -2482"/>
              <a:gd name="adj2" fmla="val 146871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Geräte-nummer</a:t>
            </a: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6E399A65-8AAC-4FAE-A1E8-82D96513D0CF}"/>
              </a:ext>
            </a:extLst>
          </p:cNvPr>
          <p:cNvCxnSpPr/>
          <p:nvPr/>
        </p:nvCxnSpPr>
        <p:spPr>
          <a:xfrm>
            <a:off x="4405335" y="3786554"/>
            <a:ext cx="568936" cy="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D4812872-3E86-4629-BDFA-EE2BAA4542F2}"/>
              </a:ext>
            </a:extLst>
          </p:cNvPr>
          <p:cNvCxnSpPr>
            <a:cxnSpLocks/>
          </p:cNvCxnSpPr>
          <p:nvPr/>
        </p:nvCxnSpPr>
        <p:spPr>
          <a:xfrm>
            <a:off x="9442697" y="3786554"/>
            <a:ext cx="501208" cy="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2811B91F-B330-4569-8504-7DE534193D15}"/>
              </a:ext>
            </a:extLst>
          </p:cNvPr>
          <p:cNvCxnSpPr>
            <a:cxnSpLocks/>
          </p:cNvCxnSpPr>
          <p:nvPr/>
        </p:nvCxnSpPr>
        <p:spPr>
          <a:xfrm>
            <a:off x="6582268" y="3938954"/>
            <a:ext cx="182879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962BB90F-785A-458E-BAB2-CD81AC4636A0}"/>
              </a:ext>
            </a:extLst>
          </p:cNvPr>
          <p:cNvCxnSpPr>
            <a:cxnSpLocks/>
          </p:cNvCxnSpPr>
          <p:nvPr/>
        </p:nvCxnSpPr>
        <p:spPr>
          <a:xfrm>
            <a:off x="8504851" y="3938954"/>
            <a:ext cx="1439054" cy="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737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5985F9-3187-432C-AA26-4A1289C14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Wieso hat das NB zu Hause eine andere IP?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A06FD9-17F8-4E96-8E6C-09B9AB0F3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/>
              <a:t>Die IP-Adresse …</a:t>
            </a:r>
          </a:p>
          <a:p>
            <a:r>
              <a:rPr lang="de-CH"/>
              <a:t>ist eine logische Adresse,</a:t>
            </a:r>
          </a:p>
          <a:p>
            <a:r>
              <a:rPr lang="de-CH"/>
              <a:t>hängt ab vom verbundenen Netzwerk,</a:t>
            </a:r>
          </a:p>
          <a:p>
            <a:r>
              <a:rPr lang="de-CH"/>
              <a:t>wird zugewiesen (kann also ändern).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598DDF0-0BCF-4A57-9502-69F66408C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725" y="4283133"/>
            <a:ext cx="951543" cy="110387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39BA3D0-C99E-4674-ACD7-9240FA78E4DD}"/>
              </a:ext>
            </a:extLst>
          </p:cNvPr>
          <p:cNvSpPr txBox="1"/>
          <p:nvPr/>
        </p:nvSpPr>
        <p:spPr>
          <a:xfrm>
            <a:off x="4951231" y="5595043"/>
            <a:ext cx="20599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 dirty="0"/>
              <a:t>Privatadresse</a:t>
            </a:r>
          </a:p>
          <a:p>
            <a:r>
              <a:rPr lang="de-CH" dirty="0"/>
              <a:t>Hans Hauswart</a:t>
            </a:r>
          </a:p>
          <a:p>
            <a:r>
              <a:rPr lang="de-CH" dirty="0"/>
              <a:t>Kirchenfeldstrasse 6</a:t>
            </a:r>
          </a:p>
          <a:p>
            <a:r>
              <a:rPr lang="de-CH" dirty="0"/>
              <a:t>3250 Lyss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2EE2939-9C39-4E7F-BB9D-A2A74F185F42}"/>
              </a:ext>
            </a:extLst>
          </p:cNvPr>
          <p:cNvSpPr txBox="1"/>
          <p:nvPr/>
        </p:nvSpPr>
        <p:spPr>
          <a:xfrm>
            <a:off x="1455188" y="5595043"/>
            <a:ext cx="21770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 dirty="0"/>
              <a:t>Geschäftsadresse</a:t>
            </a:r>
          </a:p>
          <a:p>
            <a:r>
              <a:rPr lang="de-CH" dirty="0"/>
              <a:t>Hans Hauswart</a:t>
            </a:r>
          </a:p>
          <a:p>
            <a:r>
              <a:rPr lang="de-CH" dirty="0"/>
              <a:t>Kirchenfeldstrasse 25</a:t>
            </a:r>
          </a:p>
          <a:p>
            <a:r>
              <a:rPr lang="de-CH" dirty="0"/>
              <a:t>3005 Bern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316CF423-F28D-40A7-A790-23458FC2301D}"/>
              </a:ext>
            </a:extLst>
          </p:cNvPr>
          <p:cNvCxnSpPr>
            <a:cxnSpLocks/>
          </p:cNvCxnSpPr>
          <p:nvPr/>
        </p:nvCxnSpPr>
        <p:spPr>
          <a:xfrm flipH="1">
            <a:off x="2373567" y="4835072"/>
            <a:ext cx="1244034" cy="7599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34077E2-0B5C-4865-B4CC-C061B6150507}"/>
              </a:ext>
            </a:extLst>
          </p:cNvPr>
          <p:cNvCxnSpPr>
            <a:cxnSpLocks/>
          </p:cNvCxnSpPr>
          <p:nvPr/>
        </p:nvCxnSpPr>
        <p:spPr>
          <a:xfrm>
            <a:off x="4862207" y="4832337"/>
            <a:ext cx="841892" cy="7627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Denkblase: wolkenförmig 10">
            <a:extLst>
              <a:ext uri="{FF2B5EF4-FFF2-40B4-BE49-F238E27FC236}">
                <a16:creationId xmlns:a16="http://schemas.microsoft.com/office/drawing/2014/main" id="{2B6A0BBD-039C-4460-8A50-45A93E86F132}"/>
              </a:ext>
            </a:extLst>
          </p:cNvPr>
          <p:cNvSpPr/>
          <p:nvPr/>
        </p:nvSpPr>
        <p:spPr>
          <a:xfrm>
            <a:off x="6832452" y="3689152"/>
            <a:ext cx="4301122" cy="2317239"/>
          </a:xfrm>
          <a:prstGeom prst="cloudCallout">
            <a:avLst>
              <a:gd name="adj1" fmla="val -91961"/>
              <a:gd name="adj2" fmla="val -10243"/>
            </a:avLst>
          </a:prstGeom>
          <a:solidFill>
            <a:srgbClr val="5DA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 dirty="0"/>
              <a:t>Die gleiche Strasse (lokale IP-Adresse) kann in mehreren Städten vorkommen.</a:t>
            </a:r>
          </a:p>
        </p:txBody>
      </p:sp>
    </p:spTree>
    <p:extLst>
      <p:ext uri="{BB962C8B-B14F-4D97-AF65-F5344CB8AC3E}">
        <p14:creationId xmlns:p14="http://schemas.microsoft.com/office/powerpoint/2010/main" val="354432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6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C82EBD-6754-48FF-9BE1-A1724D3F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Was ist ein Server und ein Client?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938025-E408-48C7-95A3-50D1683AE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tabLst>
                <a:tab pos="2692400" algn="l"/>
                <a:tab pos="3225800" algn="l"/>
              </a:tabLst>
            </a:pPr>
            <a:r>
              <a:rPr lang="de-CH" dirty="0"/>
              <a:t>Client	der Kunde/die Kundin</a:t>
            </a:r>
            <a:br>
              <a:rPr lang="de-CH" dirty="0"/>
            </a:br>
            <a:r>
              <a:rPr lang="de-CH" dirty="0"/>
              <a:t>	</a:t>
            </a:r>
            <a:r>
              <a:rPr lang="de-CH" dirty="0">
                <a:sym typeface="Wingdings" panose="05000000000000000000" pitchFamily="2" charset="2"/>
              </a:rPr>
              <a:t> </a:t>
            </a:r>
            <a:r>
              <a:rPr lang="de-CH" dirty="0"/>
              <a:t>Computer, der etwas will</a:t>
            </a:r>
            <a:br>
              <a:rPr lang="de-CH" dirty="0"/>
            </a:br>
            <a:endParaRPr lang="de-CH" dirty="0"/>
          </a:p>
          <a:p>
            <a:pPr>
              <a:tabLst>
                <a:tab pos="2692400" algn="l"/>
                <a:tab pos="3225800" algn="l"/>
              </a:tabLst>
            </a:pPr>
            <a:r>
              <a:rPr lang="de-CH" dirty="0"/>
              <a:t>Server	der Diener/die Dienerin</a:t>
            </a:r>
            <a:br>
              <a:rPr lang="de-CH" dirty="0"/>
            </a:br>
            <a:r>
              <a:rPr lang="de-CH" dirty="0"/>
              <a:t>	</a:t>
            </a:r>
            <a:r>
              <a:rPr lang="de-CH" dirty="0">
                <a:sym typeface="Wingdings" panose="05000000000000000000" pitchFamily="2" charset="2"/>
              </a:rPr>
              <a:t> Computer, der etwas hat, was andere</a:t>
            </a:r>
            <a:br>
              <a:rPr lang="de-CH" dirty="0">
                <a:sym typeface="Wingdings" panose="05000000000000000000" pitchFamily="2" charset="2"/>
              </a:rPr>
            </a:br>
            <a:r>
              <a:rPr lang="de-CH" dirty="0">
                <a:sym typeface="Wingdings" panose="05000000000000000000" pitchFamily="2" charset="2"/>
              </a:rPr>
              <a:t>		brauchen</a:t>
            </a:r>
            <a:br>
              <a:rPr lang="de-CH" dirty="0">
                <a:sym typeface="Wingdings" panose="05000000000000000000" pitchFamily="2" charset="2"/>
              </a:rPr>
            </a:br>
            <a:r>
              <a:rPr lang="de-CH" dirty="0"/>
              <a:t>	</a:t>
            </a:r>
            <a:r>
              <a:rPr lang="de-CH" dirty="0">
                <a:sym typeface="Wingdings" panose="05000000000000000000" pitchFamily="2" charset="2"/>
              </a:rPr>
              <a:t> akzeptiert Verbindungen von Clients</a:t>
            </a:r>
            <a:br>
              <a:rPr lang="de-CH" dirty="0"/>
            </a:br>
            <a:endParaRPr lang="de-CH" dirty="0"/>
          </a:p>
          <a:p>
            <a:pPr>
              <a:tabLst>
                <a:tab pos="2692400" algn="l"/>
                <a:tab pos="3225800" algn="l"/>
              </a:tabLst>
            </a:pP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serve</a:t>
            </a:r>
            <a:r>
              <a:rPr lang="de-CH" dirty="0"/>
              <a:t>	(</a:t>
            </a:r>
            <a:r>
              <a:rPr lang="de-CH" dirty="0" err="1"/>
              <a:t>be</a:t>
            </a:r>
            <a:r>
              <a:rPr lang="de-CH" dirty="0"/>
              <a:t>-)dienen</a:t>
            </a:r>
            <a:br>
              <a:rPr lang="de-CH" dirty="0"/>
            </a:br>
            <a:r>
              <a:rPr lang="de-CH" dirty="0"/>
              <a:t>	</a:t>
            </a:r>
            <a:r>
              <a:rPr lang="de-CH" dirty="0">
                <a:sym typeface="Wingdings" panose="05000000000000000000" pitchFamily="2" charset="2"/>
              </a:rPr>
              <a:t> Achtung: nicht «</a:t>
            </a:r>
            <a:r>
              <a:rPr lang="de-CH" dirty="0" err="1">
                <a:sym typeface="Wingdings" panose="05000000000000000000" pitchFamily="2" charset="2"/>
              </a:rPr>
              <a:t>to</a:t>
            </a:r>
            <a:r>
              <a:rPr lang="de-CH" dirty="0">
                <a:sym typeface="Wingdings" panose="05000000000000000000" pitchFamily="2" charset="2"/>
              </a:rPr>
              <a:t> surf»/«surfen»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741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C82EBD-6754-48FF-9BE1-A1724D3F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Server oder Client?</a:t>
            </a:r>
          </a:p>
        </p:txBody>
      </p:sp>
      <p:pic>
        <p:nvPicPr>
          <p:cNvPr id="5" name="Grafik 4" descr="Ein Bild, das Elektronik, Computer, schließen, haltend enthält.&#10;&#10;Automatisch generierte Beschreibung">
            <a:extLst>
              <a:ext uri="{FF2B5EF4-FFF2-40B4-BE49-F238E27FC236}">
                <a16:creationId xmlns:a16="http://schemas.microsoft.com/office/drawing/2014/main" id="{090726F4-8792-4EEA-8D9E-88F66001D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49" y="2001837"/>
            <a:ext cx="6367445" cy="1158875"/>
          </a:xfrm>
          <a:prstGeom prst="rect">
            <a:avLst/>
          </a:prstGeom>
        </p:spPr>
      </p:pic>
      <p:pic>
        <p:nvPicPr>
          <p:cNvPr id="8" name="Grafik 7" descr="Ein Bild, das Elektronik, Computer, sitzend, Tisch enthält.&#10;&#10;Automatisch generierte Beschreibung">
            <a:extLst>
              <a:ext uri="{FF2B5EF4-FFF2-40B4-BE49-F238E27FC236}">
                <a16:creationId xmlns:a16="http://schemas.microsoft.com/office/drawing/2014/main" id="{F6DABE8D-BE57-4617-A6D6-6DA8D8D507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71" y="3852059"/>
            <a:ext cx="2677329" cy="2677329"/>
          </a:xfrm>
          <a:prstGeom prst="rect">
            <a:avLst/>
          </a:prstGeom>
        </p:spPr>
      </p:pic>
      <p:pic>
        <p:nvPicPr>
          <p:cNvPr id="12" name="Grafik 11" descr="Ein Bild, das Elektronik, Computer, drinnen, Tisch enthält.&#10;&#10;Automatisch generierte Beschreibung">
            <a:extLst>
              <a:ext uri="{FF2B5EF4-FFF2-40B4-BE49-F238E27FC236}">
                <a16:creationId xmlns:a16="http://schemas.microsoft.com/office/drawing/2014/main" id="{22DD2CF1-3F6C-4D48-A777-26FB3092F3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0" y="3289299"/>
            <a:ext cx="3568701" cy="356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227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8AF41F-DDD0-4E1A-84D2-3BAFF25FA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Host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61B9DE-D190-4214-8436-F2CF07423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/>
              <a:t>Computer in einem Netzwerk</a:t>
            </a:r>
          </a:p>
          <a:p>
            <a:r>
              <a:rPr lang="de-CH"/>
              <a:t>Allgemein für «Server» oder «Client»</a:t>
            </a:r>
            <a:br>
              <a:rPr lang="de-CH"/>
            </a:br>
            <a:endParaRPr lang="de-CH"/>
          </a:p>
          <a:p>
            <a:r>
              <a:rPr lang="de-CH" b="1"/>
              <a:t>Hostname</a:t>
            </a:r>
            <a:br>
              <a:rPr lang="de-CH"/>
            </a:br>
            <a:r>
              <a:rPr lang="de-CH">
                <a:sym typeface="Wingdings" panose="05000000000000000000" pitchFamily="2" charset="2"/>
              </a:rPr>
              <a:t> Der Name dieses Computers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83526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827381-773E-410B-98A0-2C9C8A5B6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Was ist das Internet?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52969A-61B0-43F3-AA94-FF0077FEF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/>
              <a:t>Weltweiter Verbund</a:t>
            </a:r>
            <a:br>
              <a:rPr lang="de-CH"/>
            </a:br>
            <a:r>
              <a:rPr lang="de-CH"/>
              <a:t>von Rechnernetzen</a:t>
            </a:r>
          </a:p>
          <a:p>
            <a:endParaRPr lang="de-CH"/>
          </a:p>
        </p:txBody>
      </p:sp>
      <p:pic>
        <p:nvPicPr>
          <p:cNvPr id="5" name="Grafik 4" descr="Ein Bild, das Raum, Ball, Tisch enthält.&#10;&#10;Automatisch generierte Beschreibung">
            <a:extLst>
              <a:ext uri="{FF2B5EF4-FFF2-40B4-BE49-F238E27FC236}">
                <a16:creationId xmlns:a16="http://schemas.microsoft.com/office/drawing/2014/main" id="{ADA56437-B67A-4917-BE5F-E02E0DC65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035" y="2558112"/>
            <a:ext cx="1571663" cy="1581150"/>
          </a:xfrm>
          <a:prstGeom prst="rect">
            <a:avLst/>
          </a:prstGeom>
        </p:spPr>
      </p:pic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1E5DEE8C-6754-4D13-9286-DD2A4A10D848}"/>
              </a:ext>
            </a:extLst>
          </p:cNvPr>
          <p:cNvGrpSpPr/>
          <p:nvPr/>
        </p:nvGrpSpPr>
        <p:grpSpPr>
          <a:xfrm>
            <a:off x="6615995" y="4499940"/>
            <a:ext cx="5047168" cy="1882510"/>
            <a:chOff x="454808" y="2769331"/>
            <a:chExt cx="11455794" cy="4272821"/>
          </a:xfrm>
        </p:grpSpPr>
        <p:pic>
          <p:nvPicPr>
            <p:cNvPr id="52" name="Grafik 51" descr="Ein Bild, das Elektronik, Computer, schließen, haltend enthält.&#10;&#10;Automatisch generierte Beschreibung">
              <a:extLst>
                <a:ext uri="{FF2B5EF4-FFF2-40B4-BE49-F238E27FC236}">
                  <a16:creationId xmlns:a16="http://schemas.microsoft.com/office/drawing/2014/main" id="{F71AA14E-EA1A-4B16-96E4-224EA3F44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549" y="3545671"/>
              <a:ext cx="2381250" cy="433388"/>
            </a:xfrm>
            <a:prstGeom prst="rect">
              <a:avLst/>
            </a:prstGeom>
          </p:spPr>
        </p:pic>
        <p:pic>
          <p:nvPicPr>
            <p:cNvPr id="53" name="Grafik 52" descr="Ein Bild, das Elektronik, Computer, sitzend, Tisch enthält.&#10;&#10;Automatisch generierte Beschreibung">
              <a:extLst>
                <a:ext uri="{FF2B5EF4-FFF2-40B4-BE49-F238E27FC236}">
                  <a16:creationId xmlns:a16="http://schemas.microsoft.com/office/drawing/2014/main" id="{C9D4199A-AF76-415D-8421-EC80C0DC2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11425" y="3315293"/>
              <a:ext cx="1487488" cy="1487488"/>
            </a:xfrm>
            <a:prstGeom prst="rect">
              <a:avLst/>
            </a:prstGeom>
          </p:spPr>
        </p:pic>
        <p:pic>
          <p:nvPicPr>
            <p:cNvPr id="54" name="Grafik 53" descr="Ein Bild, das Elektronik, Computer, drinnen, Tisch enthält.&#10;&#10;Automatisch generierte Beschreibung">
              <a:extLst>
                <a:ext uri="{FF2B5EF4-FFF2-40B4-BE49-F238E27FC236}">
                  <a16:creationId xmlns:a16="http://schemas.microsoft.com/office/drawing/2014/main" id="{EB8ABC08-A46D-4758-A0B8-8E6C79136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43363" y="5213448"/>
              <a:ext cx="1523809" cy="1523809"/>
            </a:xfrm>
            <a:prstGeom prst="rect">
              <a:avLst/>
            </a:prstGeom>
          </p:spPr>
        </p:pic>
        <p:pic>
          <p:nvPicPr>
            <p:cNvPr id="55" name="Grafik 54" descr="Ein Bild, das Elektronik, Computer, drinnen, Tisch enthält.&#10;&#10;Automatisch generierte Beschreibung">
              <a:extLst>
                <a:ext uri="{FF2B5EF4-FFF2-40B4-BE49-F238E27FC236}">
                  <a16:creationId xmlns:a16="http://schemas.microsoft.com/office/drawing/2014/main" id="{3DE6F95B-71BF-4D7C-802B-0EAAA63DD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0701" y="5213448"/>
              <a:ext cx="1523809" cy="1523809"/>
            </a:xfrm>
            <a:prstGeom prst="rect">
              <a:avLst/>
            </a:prstGeom>
          </p:spPr>
        </p:pic>
        <p:pic>
          <p:nvPicPr>
            <p:cNvPr id="56" name="Grafik 55" descr="Ein Bild, das Elektronik, Computer, schließen, haltend enthält.&#10;&#10;Automatisch generierte Beschreibung">
              <a:extLst>
                <a:ext uri="{FF2B5EF4-FFF2-40B4-BE49-F238E27FC236}">
                  <a16:creationId xmlns:a16="http://schemas.microsoft.com/office/drawing/2014/main" id="{BEFF051B-0A8E-49DF-AC93-415F44662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808" y="4318593"/>
              <a:ext cx="2381250" cy="433388"/>
            </a:xfrm>
            <a:prstGeom prst="rect">
              <a:avLst/>
            </a:prstGeom>
          </p:spPr>
        </p:pic>
        <p:cxnSp>
          <p:nvCxnSpPr>
            <p:cNvPr id="57" name="Gerader Verbinder 56">
              <a:extLst>
                <a:ext uri="{FF2B5EF4-FFF2-40B4-BE49-F238E27FC236}">
                  <a16:creationId xmlns:a16="http://schemas.microsoft.com/office/drawing/2014/main" id="{B369740B-D2A6-4F86-BB26-44A06DA54B26}"/>
                </a:ext>
              </a:extLst>
            </p:cNvPr>
            <p:cNvCxnSpPr>
              <a:cxnSpLocks/>
              <a:stCxn id="56" idx="3"/>
            </p:cNvCxnSpPr>
            <p:nvPr/>
          </p:nvCxnSpPr>
          <p:spPr>
            <a:xfrm flipV="1">
              <a:off x="2836058" y="4318593"/>
              <a:ext cx="1661788" cy="2166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58" name="Grafik 57" descr="Ein Bild, das Uhr enthält.&#10;&#10;Automatisch generierte Beschreibung">
              <a:extLst>
                <a:ext uri="{FF2B5EF4-FFF2-40B4-BE49-F238E27FC236}">
                  <a16:creationId xmlns:a16="http://schemas.microsoft.com/office/drawing/2014/main" id="{5935EF3F-419F-4CB3-B3BA-0B322AE89D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7846" y="2795090"/>
              <a:ext cx="2666407" cy="2666407"/>
            </a:xfrm>
            <a:prstGeom prst="rect">
              <a:avLst/>
            </a:prstGeom>
          </p:spPr>
        </p:pic>
        <p:pic>
          <p:nvPicPr>
            <p:cNvPr id="59" name="Grafik 58">
              <a:extLst>
                <a:ext uri="{FF2B5EF4-FFF2-40B4-BE49-F238E27FC236}">
                  <a16:creationId xmlns:a16="http://schemas.microsoft.com/office/drawing/2014/main" id="{16081070-4D11-4159-A10C-19053B176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4953" y="5148667"/>
              <a:ext cx="1893485" cy="1893485"/>
            </a:xfrm>
            <a:prstGeom prst="rect">
              <a:avLst/>
            </a:prstGeom>
          </p:spPr>
        </p:pic>
        <p:pic>
          <p:nvPicPr>
            <p:cNvPr id="60" name="Grafik 59" descr="Ein Bild, das Tisch enthält.&#10;&#10;Automatisch generierte Beschreibung">
              <a:extLst>
                <a:ext uri="{FF2B5EF4-FFF2-40B4-BE49-F238E27FC236}">
                  <a16:creationId xmlns:a16="http://schemas.microsoft.com/office/drawing/2014/main" id="{0F99E196-5716-4893-A68D-E7AE01F14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2224" y="3699801"/>
              <a:ext cx="1092912" cy="804383"/>
            </a:xfrm>
            <a:prstGeom prst="rect">
              <a:avLst/>
            </a:prstGeom>
          </p:spPr>
        </p:pic>
        <p:cxnSp>
          <p:nvCxnSpPr>
            <p:cNvPr id="61" name="Gerader Verbinder 60">
              <a:extLst>
                <a:ext uri="{FF2B5EF4-FFF2-40B4-BE49-F238E27FC236}">
                  <a16:creationId xmlns:a16="http://schemas.microsoft.com/office/drawing/2014/main" id="{F5340451-E5B4-4734-A177-1095B5945732}"/>
                </a:ext>
              </a:extLst>
            </p:cNvPr>
            <p:cNvCxnSpPr>
              <a:cxnSpLocks/>
              <a:stCxn id="52" idx="3"/>
            </p:cNvCxnSpPr>
            <p:nvPr/>
          </p:nvCxnSpPr>
          <p:spPr>
            <a:xfrm>
              <a:off x="2844799" y="3762365"/>
              <a:ext cx="1639879" cy="2251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Gerader Verbinder 61">
              <a:extLst>
                <a:ext uri="{FF2B5EF4-FFF2-40B4-BE49-F238E27FC236}">
                  <a16:creationId xmlns:a16="http://schemas.microsoft.com/office/drawing/2014/main" id="{8DA3164A-C36B-48F3-A70B-4E395AE269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30739" y="4535287"/>
              <a:ext cx="98149" cy="97570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Gerader Verbinder 62">
              <a:extLst>
                <a:ext uri="{FF2B5EF4-FFF2-40B4-BE49-F238E27FC236}">
                  <a16:creationId xmlns:a16="http://schemas.microsoft.com/office/drawing/2014/main" id="{AA6AA29F-9A8C-4F58-98F4-EE727725F31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238350" y="4535287"/>
              <a:ext cx="2142967" cy="97570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Gerader Verbinder 63">
              <a:extLst>
                <a:ext uri="{FF2B5EF4-FFF2-40B4-BE49-F238E27FC236}">
                  <a16:creationId xmlns:a16="http://schemas.microsoft.com/office/drawing/2014/main" id="{3736D7EC-0C80-4798-852F-ABC34DAC152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963945" y="4535288"/>
              <a:ext cx="3220548" cy="9757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Gerader Verbinder 64">
              <a:extLst>
                <a:ext uri="{FF2B5EF4-FFF2-40B4-BE49-F238E27FC236}">
                  <a16:creationId xmlns:a16="http://schemas.microsoft.com/office/drawing/2014/main" id="{F6DEE155-6981-4812-A7F4-F1316EBA16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4254" y="4369393"/>
              <a:ext cx="857970" cy="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66" name="Grafik 65">
              <a:extLst>
                <a:ext uri="{FF2B5EF4-FFF2-40B4-BE49-F238E27FC236}">
                  <a16:creationId xmlns:a16="http://schemas.microsoft.com/office/drawing/2014/main" id="{0B92591A-F7D0-4032-B746-030CE5E09B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732841" y="3586374"/>
              <a:ext cx="394792" cy="311886"/>
            </a:xfrm>
            <a:prstGeom prst="rect">
              <a:avLst/>
            </a:prstGeom>
          </p:spPr>
        </p:pic>
        <p:pic>
          <p:nvPicPr>
            <p:cNvPr id="67" name="Grafik 66">
              <a:extLst>
                <a:ext uri="{FF2B5EF4-FFF2-40B4-BE49-F238E27FC236}">
                  <a16:creationId xmlns:a16="http://schemas.microsoft.com/office/drawing/2014/main" id="{1799EC5D-4151-4A7A-B1F1-404B9C6E1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957054" y="3594658"/>
              <a:ext cx="394792" cy="311886"/>
            </a:xfrm>
            <a:prstGeom prst="rect">
              <a:avLst/>
            </a:prstGeom>
          </p:spPr>
        </p:pic>
        <p:cxnSp>
          <p:nvCxnSpPr>
            <p:cNvPr id="68" name="Gerader Verbinder 67">
              <a:extLst>
                <a:ext uri="{FF2B5EF4-FFF2-40B4-BE49-F238E27FC236}">
                  <a16:creationId xmlns:a16="http://schemas.microsoft.com/office/drawing/2014/main" id="{F8107CC3-04B8-4755-950A-0BEA64D602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96778" y="3742317"/>
              <a:ext cx="857970" cy="1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69" name="Textfeld 68">
              <a:extLst>
                <a:ext uri="{FF2B5EF4-FFF2-40B4-BE49-F238E27FC236}">
                  <a16:creationId xmlns:a16="http://schemas.microsoft.com/office/drawing/2014/main" id="{D0CC856D-35EC-44F7-B6D9-BE830C012865}"/>
                </a:ext>
              </a:extLst>
            </p:cNvPr>
            <p:cNvSpPr txBox="1"/>
            <p:nvPr/>
          </p:nvSpPr>
          <p:spPr>
            <a:xfrm>
              <a:off x="5423285" y="3059743"/>
              <a:ext cx="870305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CH" sz="2000"/>
                <a:t>Switch</a:t>
              </a:r>
            </a:p>
          </p:txBody>
        </p:sp>
        <p:sp>
          <p:nvSpPr>
            <p:cNvPr id="70" name="Textfeld 69">
              <a:extLst>
                <a:ext uri="{FF2B5EF4-FFF2-40B4-BE49-F238E27FC236}">
                  <a16:creationId xmlns:a16="http://schemas.microsoft.com/office/drawing/2014/main" id="{9DBC4823-28B1-4913-8650-C50CC4722DA2}"/>
                </a:ext>
              </a:extLst>
            </p:cNvPr>
            <p:cNvSpPr txBox="1"/>
            <p:nvPr/>
          </p:nvSpPr>
          <p:spPr>
            <a:xfrm>
              <a:off x="1218135" y="2769331"/>
              <a:ext cx="854594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CH" sz="2000"/>
                <a:t>Server</a:t>
              </a:r>
            </a:p>
          </p:txBody>
        </p:sp>
        <p:sp>
          <p:nvSpPr>
            <p:cNvPr id="71" name="Textfeld 70">
              <a:extLst>
                <a:ext uri="{FF2B5EF4-FFF2-40B4-BE49-F238E27FC236}">
                  <a16:creationId xmlns:a16="http://schemas.microsoft.com/office/drawing/2014/main" id="{E297714C-3B3F-4526-A5DA-9E47AA18BC7B}"/>
                </a:ext>
              </a:extLst>
            </p:cNvPr>
            <p:cNvSpPr txBox="1"/>
            <p:nvPr/>
          </p:nvSpPr>
          <p:spPr>
            <a:xfrm>
              <a:off x="11022988" y="5122711"/>
              <a:ext cx="887614" cy="4001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CH" sz="2000"/>
                <a:t>Clients</a:t>
              </a:r>
            </a:p>
          </p:txBody>
        </p:sp>
        <p:sp>
          <p:nvSpPr>
            <p:cNvPr id="72" name="Textfeld 71">
              <a:extLst>
                <a:ext uri="{FF2B5EF4-FFF2-40B4-BE49-F238E27FC236}">
                  <a16:creationId xmlns:a16="http://schemas.microsoft.com/office/drawing/2014/main" id="{F36B893A-2901-4704-893F-A465E3BDC111}"/>
                </a:ext>
              </a:extLst>
            </p:cNvPr>
            <p:cNvSpPr txBox="1"/>
            <p:nvPr/>
          </p:nvSpPr>
          <p:spPr>
            <a:xfrm>
              <a:off x="2533290" y="5651224"/>
              <a:ext cx="1001941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CH" sz="2000"/>
                <a:t>Drucker</a:t>
              </a:r>
            </a:p>
          </p:txBody>
        </p:sp>
        <p:sp>
          <p:nvSpPr>
            <p:cNvPr id="73" name="Textfeld 72">
              <a:extLst>
                <a:ext uri="{FF2B5EF4-FFF2-40B4-BE49-F238E27FC236}">
                  <a16:creationId xmlns:a16="http://schemas.microsoft.com/office/drawing/2014/main" id="{6732C886-B5DA-4FB9-915B-AE60E938FE39}"/>
                </a:ext>
              </a:extLst>
            </p:cNvPr>
            <p:cNvSpPr txBox="1"/>
            <p:nvPr/>
          </p:nvSpPr>
          <p:spPr>
            <a:xfrm>
              <a:off x="7762475" y="2887646"/>
              <a:ext cx="1480406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CH" sz="2000"/>
                <a:t>Access Point</a:t>
              </a:r>
            </a:p>
          </p:txBody>
        </p:sp>
      </p:grp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F59DD582-D708-439F-A65B-29B1906703D4}"/>
              </a:ext>
            </a:extLst>
          </p:cNvPr>
          <p:cNvGrpSpPr/>
          <p:nvPr/>
        </p:nvGrpSpPr>
        <p:grpSpPr>
          <a:xfrm>
            <a:off x="148306" y="3558685"/>
            <a:ext cx="5047168" cy="1882510"/>
            <a:chOff x="454808" y="2769331"/>
            <a:chExt cx="11455794" cy="4272821"/>
          </a:xfrm>
        </p:grpSpPr>
        <p:pic>
          <p:nvPicPr>
            <p:cNvPr id="76" name="Grafik 75" descr="Ein Bild, das Elektronik, Computer, schließen, haltend enthält.&#10;&#10;Automatisch generierte Beschreibung">
              <a:extLst>
                <a:ext uri="{FF2B5EF4-FFF2-40B4-BE49-F238E27FC236}">
                  <a16:creationId xmlns:a16="http://schemas.microsoft.com/office/drawing/2014/main" id="{F3B62815-CE63-4A22-A610-12C6CF80C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549" y="3545671"/>
              <a:ext cx="2381250" cy="433388"/>
            </a:xfrm>
            <a:prstGeom prst="rect">
              <a:avLst/>
            </a:prstGeom>
          </p:spPr>
        </p:pic>
        <p:pic>
          <p:nvPicPr>
            <p:cNvPr id="77" name="Grafik 76" descr="Ein Bild, das Elektronik, Computer, sitzend, Tisch enthält.&#10;&#10;Automatisch generierte Beschreibung">
              <a:extLst>
                <a:ext uri="{FF2B5EF4-FFF2-40B4-BE49-F238E27FC236}">
                  <a16:creationId xmlns:a16="http://schemas.microsoft.com/office/drawing/2014/main" id="{4B312106-A1CC-42FB-B956-E88143742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11425" y="3315293"/>
              <a:ext cx="1487488" cy="1487488"/>
            </a:xfrm>
            <a:prstGeom prst="rect">
              <a:avLst/>
            </a:prstGeom>
          </p:spPr>
        </p:pic>
        <p:pic>
          <p:nvPicPr>
            <p:cNvPr id="78" name="Grafik 77" descr="Ein Bild, das Elektronik, Computer, drinnen, Tisch enthält.&#10;&#10;Automatisch generierte Beschreibung">
              <a:extLst>
                <a:ext uri="{FF2B5EF4-FFF2-40B4-BE49-F238E27FC236}">
                  <a16:creationId xmlns:a16="http://schemas.microsoft.com/office/drawing/2014/main" id="{0A3B2A71-9EBC-4F55-AC48-AA63AC9F3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43363" y="5213448"/>
              <a:ext cx="1523809" cy="1523809"/>
            </a:xfrm>
            <a:prstGeom prst="rect">
              <a:avLst/>
            </a:prstGeom>
          </p:spPr>
        </p:pic>
        <p:pic>
          <p:nvPicPr>
            <p:cNvPr id="79" name="Grafik 78" descr="Ein Bild, das Elektronik, Computer, drinnen, Tisch enthält.&#10;&#10;Automatisch generierte Beschreibung">
              <a:extLst>
                <a:ext uri="{FF2B5EF4-FFF2-40B4-BE49-F238E27FC236}">
                  <a16:creationId xmlns:a16="http://schemas.microsoft.com/office/drawing/2014/main" id="{85D8CA1E-318C-4096-ABAB-5CFE27A51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0701" y="5213448"/>
              <a:ext cx="1523809" cy="1523809"/>
            </a:xfrm>
            <a:prstGeom prst="rect">
              <a:avLst/>
            </a:prstGeom>
          </p:spPr>
        </p:pic>
        <p:pic>
          <p:nvPicPr>
            <p:cNvPr id="80" name="Grafik 79" descr="Ein Bild, das Elektronik, Computer, schließen, haltend enthält.&#10;&#10;Automatisch generierte Beschreibung">
              <a:extLst>
                <a:ext uri="{FF2B5EF4-FFF2-40B4-BE49-F238E27FC236}">
                  <a16:creationId xmlns:a16="http://schemas.microsoft.com/office/drawing/2014/main" id="{9722FF46-7EC1-4522-8F43-6356B290C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808" y="4318593"/>
              <a:ext cx="2381250" cy="433388"/>
            </a:xfrm>
            <a:prstGeom prst="rect">
              <a:avLst/>
            </a:prstGeom>
          </p:spPr>
        </p:pic>
        <p:cxnSp>
          <p:nvCxnSpPr>
            <p:cNvPr id="81" name="Gerader Verbinder 80">
              <a:extLst>
                <a:ext uri="{FF2B5EF4-FFF2-40B4-BE49-F238E27FC236}">
                  <a16:creationId xmlns:a16="http://schemas.microsoft.com/office/drawing/2014/main" id="{06CF45E0-4356-4763-9F37-4B9EAC8A08B1}"/>
                </a:ext>
              </a:extLst>
            </p:cNvPr>
            <p:cNvCxnSpPr>
              <a:cxnSpLocks/>
              <a:stCxn id="80" idx="3"/>
            </p:cNvCxnSpPr>
            <p:nvPr/>
          </p:nvCxnSpPr>
          <p:spPr>
            <a:xfrm flipV="1">
              <a:off x="2836058" y="4318593"/>
              <a:ext cx="1661788" cy="2166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82" name="Grafik 81" descr="Ein Bild, das Uhr enthält.&#10;&#10;Automatisch generierte Beschreibung">
              <a:extLst>
                <a:ext uri="{FF2B5EF4-FFF2-40B4-BE49-F238E27FC236}">
                  <a16:creationId xmlns:a16="http://schemas.microsoft.com/office/drawing/2014/main" id="{20086575-325A-4C0C-B88C-70B9BA1273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7846" y="2795090"/>
              <a:ext cx="2666407" cy="2666407"/>
            </a:xfrm>
            <a:prstGeom prst="rect">
              <a:avLst/>
            </a:prstGeom>
          </p:spPr>
        </p:pic>
        <p:pic>
          <p:nvPicPr>
            <p:cNvPr id="83" name="Grafik 82">
              <a:extLst>
                <a:ext uri="{FF2B5EF4-FFF2-40B4-BE49-F238E27FC236}">
                  <a16:creationId xmlns:a16="http://schemas.microsoft.com/office/drawing/2014/main" id="{CCCA3277-D03D-4AF0-BACD-28182D18C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4953" y="5148667"/>
              <a:ext cx="1893485" cy="1893485"/>
            </a:xfrm>
            <a:prstGeom prst="rect">
              <a:avLst/>
            </a:prstGeom>
          </p:spPr>
        </p:pic>
        <p:pic>
          <p:nvPicPr>
            <p:cNvPr id="84" name="Grafik 83" descr="Ein Bild, das Tisch enthält.&#10;&#10;Automatisch generierte Beschreibung">
              <a:extLst>
                <a:ext uri="{FF2B5EF4-FFF2-40B4-BE49-F238E27FC236}">
                  <a16:creationId xmlns:a16="http://schemas.microsoft.com/office/drawing/2014/main" id="{F80F662E-7FFD-4472-A69E-B81B03D03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2224" y="3699801"/>
              <a:ext cx="1092912" cy="804383"/>
            </a:xfrm>
            <a:prstGeom prst="rect">
              <a:avLst/>
            </a:prstGeom>
          </p:spPr>
        </p:pic>
        <p:cxnSp>
          <p:nvCxnSpPr>
            <p:cNvPr id="85" name="Gerader Verbinder 84">
              <a:extLst>
                <a:ext uri="{FF2B5EF4-FFF2-40B4-BE49-F238E27FC236}">
                  <a16:creationId xmlns:a16="http://schemas.microsoft.com/office/drawing/2014/main" id="{30FFDA72-9B2E-435F-BCF9-684BECBE11BE}"/>
                </a:ext>
              </a:extLst>
            </p:cNvPr>
            <p:cNvCxnSpPr>
              <a:cxnSpLocks/>
              <a:stCxn id="76" idx="3"/>
            </p:cNvCxnSpPr>
            <p:nvPr/>
          </p:nvCxnSpPr>
          <p:spPr>
            <a:xfrm>
              <a:off x="2844799" y="3762365"/>
              <a:ext cx="1639879" cy="2251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Gerader Verbinder 85">
              <a:extLst>
                <a:ext uri="{FF2B5EF4-FFF2-40B4-BE49-F238E27FC236}">
                  <a16:creationId xmlns:a16="http://schemas.microsoft.com/office/drawing/2014/main" id="{3A7456B2-0F91-4CF8-9A11-D29DD66802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30739" y="4535287"/>
              <a:ext cx="98149" cy="97570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Gerader Verbinder 86">
              <a:extLst>
                <a:ext uri="{FF2B5EF4-FFF2-40B4-BE49-F238E27FC236}">
                  <a16:creationId xmlns:a16="http://schemas.microsoft.com/office/drawing/2014/main" id="{858FEB7D-3519-4D20-B211-6EECE92FB52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238350" y="4535287"/>
              <a:ext cx="2142967" cy="97570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Gerader Verbinder 87">
              <a:extLst>
                <a:ext uri="{FF2B5EF4-FFF2-40B4-BE49-F238E27FC236}">
                  <a16:creationId xmlns:a16="http://schemas.microsoft.com/office/drawing/2014/main" id="{A9DB7BE8-F25E-418B-B895-49DB31EFB97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963945" y="4535288"/>
              <a:ext cx="3220548" cy="9757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Gerader Verbinder 88">
              <a:extLst>
                <a:ext uri="{FF2B5EF4-FFF2-40B4-BE49-F238E27FC236}">
                  <a16:creationId xmlns:a16="http://schemas.microsoft.com/office/drawing/2014/main" id="{E2117C95-3690-4967-8686-64FDDA0F03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4254" y="4369393"/>
              <a:ext cx="857970" cy="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90" name="Grafik 89">
              <a:extLst>
                <a:ext uri="{FF2B5EF4-FFF2-40B4-BE49-F238E27FC236}">
                  <a16:creationId xmlns:a16="http://schemas.microsoft.com/office/drawing/2014/main" id="{C367C435-0958-432E-BC9D-0A106AA12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732841" y="3586374"/>
              <a:ext cx="394792" cy="311886"/>
            </a:xfrm>
            <a:prstGeom prst="rect">
              <a:avLst/>
            </a:prstGeom>
          </p:spPr>
        </p:pic>
        <p:pic>
          <p:nvPicPr>
            <p:cNvPr id="91" name="Grafik 90">
              <a:extLst>
                <a:ext uri="{FF2B5EF4-FFF2-40B4-BE49-F238E27FC236}">
                  <a16:creationId xmlns:a16="http://schemas.microsoft.com/office/drawing/2014/main" id="{319125A4-D3E2-4438-ADC3-44EC79CE3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957054" y="3594658"/>
              <a:ext cx="394792" cy="311886"/>
            </a:xfrm>
            <a:prstGeom prst="rect">
              <a:avLst/>
            </a:prstGeom>
          </p:spPr>
        </p:pic>
        <p:cxnSp>
          <p:nvCxnSpPr>
            <p:cNvPr id="92" name="Gerader Verbinder 91">
              <a:extLst>
                <a:ext uri="{FF2B5EF4-FFF2-40B4-BE49-F238E27FC236}">
                  <a16:creationId xmlns:a16="http://schemas.microsoft.com/office/drawing/2014/main" id="{1671851B-841D-4B9D-8CEA-5745DF68DA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96778" y="3742317"/>
              <a:ext cx="857970" cy="1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93" name="Textfeld 92">
              <a:extLst>
                <a:ext uri="{FF2B5EF4-FFF2-40B4-BE49-F238E27FC236}">
                  <a16:creationId xmlns:a16="http://schemas.microsoft.com/office/drawing/2014/main" id="{56417605-9710-417B-93AB-A47D2D8D535F}"/>
                </a:ext>
              </a:extLst>
            </p:cNvPr>
            <p:cNvSpPr txBox="1"/>
            <p:nvPr/>
          </p:nvSpPr>
          <p:spPr>
            <a:xfrm>
              <a:off x="5423285" y="3059743"/>
              <a:ext cx="870305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CH" sz="2000"/>
                <a:t>Switch</a:t>
              </a:r>
            </a:p>
          </p:txBody>
        </p:sp>
        <p:sp>
          <p:nvSpPr>
            <p:cNvPr id="94" name="Textfeld 93">
              <a:extLst>
                <a:ext uri="{FF2B5EF4-FFF2-40B4-BE49-F238E27FC236}">
                  <a16:creationId xmlns:a16="http://schemas.microsoft.com/office/drawing/2014/main" id="{8D0D66DF-D198-4C8B-B9B2-6B7826618995}"/>
                </a:ext>
              </a:extLst>
            </p:cNvPr>
            <p:cNvSpPr txBox="1"/>
            <p:nvPr/>
          </p:nvSpPr>
          <p:spPr>
            <a:xfrm>
              <a:off x="1218135" y="2769331"/>
              <a:ext cx="854594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CH" sz="2000"/>
                <a:t>Server</a:t>
              </a:r>
            </a:p>
          </p:txBody>
        </p:sp>
        <p:sp>
          <p:nvSpPr>
            <p:cNvPr id="95" name="Textfeld 94">
              <a:extLst>
                <a:ext uri="{FF2B5EF4-FFF2-40B4-BE49-F238E27FC236}">
                  <a16:creationId xmlns:a16="http://schemas.microsoft.com/office/drawing/2014/main" id="{1D5FFECC-75E7-431F-8ADD-69F61FC4479B}"/>
                </a:ext>
              </a:extLst>
            </p:cNvPr>
            <p:cNvSpPr txBox="1"/>
            <p:nvPr/>
          </p:nvSpPr>
          <p:spPr>
            <a:xfrm>
              <a:off x="11022988" y="5122711"/>
              <a:ext cx="887614" cy="4001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CH" sz="2000"/>
                <a:t>Clients</a:t>
              </a:r>
            </a:p>
          </p:txBody>
        </p:sp>
        <p:sp>
          <p:nvSpPr>
            <p:cNvPr id="96" name="Textfeld 95">
              <a:extLst>
                <a:ext uri="{FF2B5EF4-FFF2-40B4-BE49-F238E27FC236}">
                  <a16:creationId xmlns:a16="http://schemas.microsoft.com/office/drawing/2014/main" id="{79AA53D2-FF68-48EA-AE66-B88F1E3BD493}"/>
                </a:ext>
              </a:extLst>
            </p:cNvPr>
            <p:cNvSpPr txBox="1"/>
            <p:nvPr/>
          </p:nvSpPr>
          <p:spPr>
            <a:xfrm>
              <a:off x="2533290" y="5651224"/>
              <a:ext cx="1001941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CH" sz="2000"/>
                <a:t>Drucker</a:t>
              </a:r>
            </a:p>
          </p:txBody>
        </p:sp>
        <p:sp>
          <p:nvSpPr>
            <p:cNvPr id="97" name="Textfeld 96">
              <a:extLst>
                <a:ext uri="{FF2B5EF4-FFF2-40B4-BE49-F238E27FC236}">
                  <a16:creationId xmlns:a16="http://schemas.microsoft.com/office/drawing/2014/main" id="{A6FFE42F-036A-4906-A26D-AFFD3F4226D3}"/>
                </a:ext>
              </a:extLst>
            </p:cNvPr>
            <p:cNvSpPr txBox="1"/>
            <p:nvPr/>
          </p:nvSpPr>
          <p:spPr>
            <a:xfrm>
              <a:off x="7762475" y="2887646"/>
              <a:ext cx="1480406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CH" sz="2000"/>
                <a:t>Access Point</a:t>
              </a:r>
            </a:p>
          </p:txBody>
        </p:sp>
      </p:grpSp>
      <p:grpSp>
        <p:nvGrpSpPr>
          <p:cNvPr id="98" name="Gruppieren 97">
            <a:extLst>
              <a:ext uri="{FF2B5EF4-FFF2-40B4-BE49-F238E27FC236}">
                <a16:creationId xmlns:a16="http://schemas.microsoft.com/office/drawing/2014/main" id="{1126B7AF-FA03-4158-9F03-12EB067491BA}"/>
              </a:ext>
            </a:extLst>
          </p:cNvPr>
          <p:cNvGrpSpPr/>
          <p:nvPr/>
        </p:nvGrpSpPr>
        <p:grpSpPr>
          <a:xfrm>
            <a:off x="6815102" y="302839"/>
            <a:ext cx="5047168" cy="1882510"/>
            <a:chOff x="454808" y="2769331"/>
            <a:chExt cx="11455794" cy="4272821"/>
          </a:xfrm>
        </p:grpSpPr>
        <p:pic>
          <p:nvPicPr>
            <p:cNvPr id="99" name="Grafik 98" descr="Ein Bild, das Elektronik, Computer, schließen, haltend enthält.&#10;&#10;Automatisch generierte Beschreibung">
              <a:extLst>
                <a:ext uri="{FF2B5EF4-FFF2-40B4-BE49-F238E27FC236}">
                  <a16:creationId xmlns:a16="http://schemas.microsoft.com/office/drawing/2014/main" id="{4493532C-D0FE-4EEC-8A7E-250675173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549" y="3545671"/>
              <a:ext cx="2381250" cy="433388"/>
            </a:xfrm>
            <a:prstGeom prst="rect">
              <a:avLst/>
            </a:prstGeom>
          </p:spPr>
        </p:pic>
        <p:pic>
          <p:nvPicPr>
            <p:cNvPr id="100" name="Grafik 99" descr="Ein Bild, das Elektronik, Computer, sitzend, Tisch enthält.&#10;&#10;Automatisch generierte Beschreibung">
              <a:extLst>
                <a:ext uri="{FF2B5EF4-FFF2-40B4-BE49-F238E27FC236}">
                  <a16:creationId xmlns:a16="http://schemas.microsoft.com/office/drawing/2014/main" id="{CB2E6559-0ED2-41B2-AF7A-29B2ECC36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11425" y="3315293"/>
              <a:ext cx="1487488" cy="1487488"/>
            </a:xfrm>
            <a:prstGeom prst="rect">
              <a:avLst/>
            </a:prstGeom>
          </p:spPr>
        </p:pic>
        <p:pic>
          <p:nvPicPr>
            <p:cNvPr id="101" name="Grafik 100" descr="Ein Bild, das Elektronik, Computer, drinnen, Tisch enthält.&#10;&#10;Automatisch generierte Beschreibung">
              <a:extLst>
                <a:ext uri="{FF2B5EF4-FFF2-40B4-BE49-F238E27FC236}">
                  <a16:creationId xmlns:a16="http://schemas.microsoft.com/office/drawing/2014/main" id="{41718B72-B93F-451D-BC0B-27A78D922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43363" y="5213448"/>
              <a:ext cx="1523809" cy="1523809"/>
            </a:xfrm>
            <a:prstGeom prst="rect">
              <a:avLst/>
            </a:prstGeom>
          </p:spPr>
        </p:pic>
        <p:pic>
          <p:nvPicPr>
            <p:cNvPr id="102" name="Grafik 101" descr="Ein Bild, das Elektronik, Computer, drinnen, Tisch enthält.&#10;&#10;Automatisch generierte Beschreibung">
              <a:extLst>
                <a:ext uri="{FF2B5EF4-FFF2-40B4-BE49-F238E27FC236}">
                  <a16:creationId xmlns:a16="http://schemas.microsoft.com/office/drawing/2014/main" id="{1AAE244C-E768-42D6-8845-7E5282244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0701" y="5213448"/>
              <a:ext cx="1523809" cy="1523809"/>
            </a:xfrm>
            <a:prstGeom prst="rect">
              <a:avLst/>
            </a:prstGeom>
          </p:spPr>
        </p:pic>
        <p:pic>
          <p:nvPicPr>
            <p:cNvPr id="103" name="Grafik 102" descr="Ein Bild, das Elektronik, Computer, schließen, haltend enthält.&#10;&#10;Automatisch generierte Beschreibung">
              <a:extLst>
                <a:ext uri="{FF2B5EF4-FFF2-40B4-BE49-F238E27FC236}">
                  <a16:creationId xmlns:a16="http://schemas.microsoft.com/office/drawing/2014/main" id="{E5A2954B-6904-411D-8B5C-2B930EC48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808" y="4318593"/>
              <a:ext cx="2381250" cy="433388"/>
            </a:xfrm>
            <a:prstGeom prst="rect">
              <a:avLst/>
            </a:prstGeom>
          </p:spPr>
        </p:pic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51783D20-91AB-4E04-8A07-68ECEE890B70}"/>
                </a:ext>
              </a:extLst>
            </p:cNvPr>
            <p:cNvCxnSpPr>
              <a:cxnSpLocks/>
              <a:stCxn id="103" idx="3"/>
            </p:cNvCxnSpPr>
            <p:nvPr/>
          </p:nvCxnSpPr>
          <p:spPr>
            <a:xfrm flipV="1">
              <a:off x="2836058" y="4318593"/>
              <a:ext cx="1661788" cy="2166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05" name="Grafik 104" descr="Ein Bild, das Uhr enthält.&#10;&#10;Automatisch generierte Beschreibung">
              <a:extLst>
                <a:ext uri="{FF2B5EF4-FFF2-40B4-BE49-F238E27FC236}">
                  <a16:creationId xmlns:a16="http://schemas.microsoft.com/office/drawing/2014/main" id="{FE2102A1-2739-4FDE-8101-0A4CFED93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7846" y="2795090"/>
              <a:ext cx="2666407" cy="2666407"/>
            </a:xfrm>
            <a:prstGeom prst="rect">
              <a:avLst/>
            </a:prstGeom>
          </p:spPr>
        </p:pic>
        <p:pic>
          <p:nvPicPr>
            <p:cNvPr id="106" name="Grafik 105">
              <a:extLst>
                <a:ext uri="{FF2B5EF4-FFF2-40B4-BE49-F238E27FC236}">
                  <a16:creationId xmlns:a16="http://schemas.microsoft.com/office/drawing/2014/main" id="{7063F3B8-E1DD-4014-A1CC-D91CCF22F6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4953" y="5148667"/>
              <a:ext cx="1893485" cy="1893485"/>
            </a:xfrm>
            <a:prstGeom prst="rect">
              <a:avLst/>
            </a:prstGeom>
          </p:spPr>
        </p:pic>
        <p:pic>
          <p:nvPicPr>
            <p:cNvPr id="107" name="Grafik 106" descr="Ein Bild, das Tisch enthält.&#10;&#10;Automatisch generierte Beschreibung">
              <a:extLst>
                <a:ext uri="{FF2B5EF4-FFF2-40B4-BE49-F238E27FC236}">
                  <a16:creationId xmlns:a16="http://schemas.microsoft.com/office/drawing/2014/main" id="{CF4CC854-5A90-42B0-A757-D377C0B73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2224" y="3699801"/>
              <a:ext cx="1092912" cy="804383"/>
            </a:xfrm>
            <a:prstGeom prst="rect">
              <a:avLst/>
            </a:prstGeom>
          </p:spPr>
        </p:pic>
        <p:cxnSp>
          <p:nvCxnSpPr>
            <p:cNvPr id="108" name="Gerader Verbinder 107">
              <a:extLst>
                <a:ext uri="{FF2B5EF4-FFF2-40B4-BE49-F238E27FC236}">
                  <a16:creationId xmlns:a16="http://schemas.microsoft.com/office/drawing/2014/main" id="{DD877EAC-F99A-4868-9205-808A418E8778}"/>
                </a:ext>
              </a:extLst>
            </p:cNvPr>
            <p:cNvCxnSpPr>
              <a:cxnSpLocks/>
              <a:stCxn id="99" idx="3"/>
            </p:cNvCxnSpPr>
            <p:nvPr/>
          </p:nvCxnSpPr>
          <p:spPr>
            <a:xfrm>
              <a:off x="2844799" y="3762365"/>
              <a:ext cx="1639879" cy="2251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9" name="Gerader Verbinder 108">
              <a:extLst>
                <a:ext uri="{FF2B5EF4-FFF2-40B4-BE49-F238E27FC236}">
                  <a16:creationId xmlns:a16="http://schemas.microsoft.com/office/drawing/2014/main" id="{0C79A175-EE56-4014-8C06-90322D552A9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30739" y="4535287"/>
              <a:ext cx="98149" cy="97570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0" name="Gerader Verbinder 109">
              <a:extLst>
                <a:ext uri="{FF2B5EF4-FFF2-40B4-BE49-F238E27FC236}">
                  <a16:creationId xmlns:a16="http://schemas.microsoft.com/office/drawing/2014/main" id="{747DAE96-92CE-42A5-BB60-5EA29FFD81B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238350" y="4535287"/>
              <a:ext cx="2142967" cy="97570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Gerader Verbinder 110">
              <a:extLst>
                <a:ext uri="{FF2B5EF4-FFF2-40B4-BE49-F238E27FC236}">
                  <a16:creationId xmlns:a16="http://schemas.microsoft.com/office/drawing/2014/main" id="{93802B23-EC96-4C63-B7EB-13ED1054511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963945" y="4535288"/>
              <a:ext cx="3220548" cy="9757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Gerader Verbinder 111">
              <a:extLst>
                <a:ext uri="{FF2B5EF4-FFF2-40B4-BE49-F238E27FC236}">
                  <a16:creationId xmlns:a16="http://schemas.microsoft.com/office/drawing/2014/main" id="{FCD56E22-21FB-4E09-AB32-BF85946F2E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4254" y="4369393"/>
              <a:ext cx="857970" cy="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13" name="Grafik 112">
              <a:extLst>
                <a:ext uri="{FF2B5EF4-FFF2-40B4-BE49-F238E27FC236}">
                  <a16:creationId xmlns:a16="http://schemas.microsoft.com/office/drawing/2014/main" id="{1F3B9C9B-B0F5-41CE-ABAE-F489DEEE2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732841" y="3586374"/>
              <a:ext cx="394792" cy="311886"/>
            </a:xfrm>
            <a:prstGeom prst="rect">
              <a:avLst/>
            </a:prstGeom>
          </p:spPr>
        </p:pic>
        <p:pic>
          <p:nvPicPr>
            <p:cNvPr id="114" name="Grafik 113">
              <a:extLst>
                <a:ext uri="{FF2B5EF4-FFF2-40B4-BE49-F238E27FC236}">
                  <a16:creationId xmlns:a16="http://schemas.microsoft.com/office/drawing/2014/main" id="{3B9ECAB6-243F-481E-8247-27A385E365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957054" y="3594658"/>
              <a:ext cx="394792" cy="311886"/>
            </a:xfrm>
            <a:prstGeom prst="rect">
              <a:avLst/>
            </a:prstGeom>
          </p:spPr>
        </p:pic>
        <p:cxnSp>
          <p:nvCxnSpPr>
            <p:cNvPr id="115" name="Gerader Verbinder 114">
              <a:extLst>
                <a:ext uri="{FF2B5EF4-FFF2-40B4-BE49-F238E27FC236}">
                  <a16:creationId xmlns:a16="http://schemas.microsoft.com/office/drawing/2014/main" id="{2C945BD3-7D98-4548-B063-B19404C644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96778" y="3742317"/>
              <a:ext cx="857970" cy="1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16" name="Textfeld 115">
              <a:extLst>
                <a:ext uri="{FF2B5EF4-FFF2-40B4-BE49-F238E27FC236}">
                  <a16:creationId xmlns:a16="http://schemas.microsoft.com/office/drawing/2014/main" id="{44C977E2-2AC1-46DB-AEF3-92B8FC1C1F54}"/>
                </a:ext>
              </a:extLst>
            </p:cNvPr>
            <p:cNvSpPr txBox="1"/>
            <p:nvPr/>
          </p:nvSpPr>
          <p:spPr>
            <a:xfrm>
              <a:off x="5423285" y="3059743"/>
              <a:ext cx="870305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CH" sz="2000"/>
                <a:t>Switch</a:t>
              </a:r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79021572-1837-460A-9D06-1D7B82501690}"/>
                </a:ext>
              </a:extLst>
            </p:cNvPr>
            <p:cNvSpPr txBox="1"/>
            <p:nvPr/>
          </p:nvSpPr>
          <p:spPr>
            <a:xfrm>
              <a:off x="1218135" y="2769331"/>
              <a:ext cx="854594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CH" sz="2000"/>
                <a:t>Server</a:t>
              </a:r>
            </a:p>
          </p:txBody>
        </p:sp>
        <p:sp>
          <p:nvSpPr>
            <p:cNvPr id="118" name="Textfeld 117">
              <a:extLst>
                <a:ext uri="{FF2B5EF4-FFF2-40B4-BE49-F238E27FC236}">
                  <a16:creationId xmlns:a16="http://schemas.microsoft.com/office/drawing/2014/main" id="{D9DC35B7-5599-4960-A56F-51B35E74ADE9}"/>
                </a:ext>
              </a:extLst>
            </p:cNvPr>
            <p:cNvSpPr txBox="1"/>
            <p:nvPr/>
          </p:nvSpPr>
          <p:spPr>
            <a:xfrm>
              <a:off x="11022988" y="5122711"/>
              <a:ext cx="887614" cy="4001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CH" sz="2000"/>
                <a:t>Clients</a:t>
              </a:r>
            </a:p>
          </p:txBody>
        </p:sp>
        <p:sp>
          <p:nvSpPr>
            <p:cNvPr id="119" name="Textfeld 118">
              <a:extLst>
                <a:ext uri="{FF2B5EF4-FFF2-40B4-BE49-F238E27FC236}">
                  <a16:creationId xmlns:a16="http://schemas.microsoft.com/office/drawing/2014/main" id="{F4D89BBE-4365-45E2-9505-A017D66DE26E}"/>
                </a:ext>
              </a:extLst>
            </p:cNvPr>
            <p:cNvSpPr txBox="1"/>
            <p:nvPr/>
          </p:nvSpPr>
          <p:spPr>
            <a:xfrm>
              <a:off x="2533290" y="5651224"/>
              <a:ext cx="1001941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CH" sz="2000"/>
                <a:t>Drucker</a:t>
              </a:r>
            </a:p>
          </p:txBody>
        </p:sp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0511A592-22A3-4C29-B736-ADAF1B695339}"/>
                </a:ext>
              </a:extLst>
            </p:cNvPr>
            <p:cNvSpPr txBox="1"/>
            <p:nvPr/>
          </p:nvSpPr>
          <p:spPr>
            <a:xfrm>
              <a:off x="7762475" y="2887646"/>
              <a:ext cx="1480406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CH" sz="2000"/>
                <a:t>Access Point</a:t>
              </a:r>
            </a:p>
          </p:txBody>
        </p:sp>
      </p:grpSp>
      <p:sp>
        <p:nvSpPr>
          <p:cNvPr id="144" name="Textfeld 143">
            <a:extLst>
              <a:ext uri="{FF2B5EF4-FFF2-40B4-BE49-F238E27FC236}">
                <a16:creationId xmlns:a16="http://schemas.microsoft.com/office/drawing/2014/main" id="{520BDD6F-4A92-418D-9E6E-C13EAB143A8B}"/>
              </a:ext>
            </a:extLst>
          </p:cNvPr>
          <p:cNvSpPr txBox="1"/>
          <p:nvPr/>
        </p:nvSpPr>
        <p:spPr>
          <a:xfrm>
            <a:off x="8864261" y="2582709"/>
            <a:ext cx="818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/>
              <a:t>Router</a:t>
            </a:r>
          </a:p>
        </p:txBody>
      </p:sp>
      <p:cxnSp>
        <p:nvCxnSpPr>
          <p:cNvPr id="146" name="Gerader Verbinder 145">
            <a:extLst>
              <a:ext uri="{FF2B5EF4-FFF2-40B4-BE49-F238E27FC236}">
                <a16:creationId xmlns:a16="http://schemas.microsoft.com/office/drawing/2014/main" id="{714A61E3-A11B-4FC8-B52F-C0AE546B12BA}"/>
              </a:ext>
            </a:extLst>
          </p:cNvPr>
          <p:cNvCxnSpPr/>
          <p:nvPr/>
        </p:nvCxnSpPr>
        <p:spPr>
          <a:xfrm flipH="1">
            <a:off x="9248866" y="1067176"/>
            <a:ext cx="24706" cy="18848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" name="Gerader Verbinder 146">
            <a:extLst>
              <a:ext uri="{FF2B5EF4-FFF2-40B4-BE49-F238E27FC236}">
                <a16:creationId xmlns:a16="http://schemas.microsoft.com/office/drawing/2014/main" id="{0CF5E0ED-EE33-4CA2-8BDC-05F4CF2EDC6D}"/>
              </a:ext>
            </a:extLst>
          </p:cNvPr>
          <p:cNvCxnSpPr>
            <a:cxnSpLocks/>
          </p:cNvCxnSpPr>
          <p:nvPr/>
        </p:nvCxnSpPr>
        <p:spPr>
          <a:xfrm flipH="1">
            <a:off x="9350584" y="3698951"/>
            <a:ext cx="17053" cy="13010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9" name="Grafik 148" descr="Ein Bild, das Raum, Ball, Tisch enthält.&#10;&#10;Automatisch generierte Beschreibung">
            <a:extLst>
              <a:ext uri="{FF2B5EF4-FFF2-40B4-BE49-F238E27FC236}">
                <a16:creationId xmlns:a16="http://schemas.microsoft.com/office/drawing/2014/main" id="{E01D8E12-9D96-4794-BC49-572F31AE57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862" y="2051019"/>
            <a:ext cx="1571663" cy="1581150"/>
          </a:xfrm>
          <a:prstGeom prst="rect">
            <a:avLst/>
          </a:prstGeom>
        </p:spPr>
      </p:pic>
      <p:sp>
        <p:nvSpPr>
          <p:cNvPr id="150" name="Textfeld 149">
            <a:extLst>
              <a:ext uri="{FF2B5EF4-FFF2-40B4-BE49-F238E27FC236}">
                <a16:creationId xmlns:a16="http://schemas.microsoft.com/office/drawing/2014/main" id="{DAFC1E02-AA12-4F89-8CBF-A96CAC65D473}"/>
              </a:ext>
            </a:extLst>
          </p:cNvPr>
          <p:cNvSpPr txBox="1"/>
          <p:nvPr/>
        </p:nvSpPr>
        <p:spPr>
          <a:xfrm>
            <a:off x="5626088" y="2075616"/>
            <a:ext cx="818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/>
              <a:t>Router</a:t>
            </a:r>
          </a:p>
        </p:txBody>
      </p:sp>
      <p:cxnSp>
        <p:nvCxnSpPr>
          <p:cNvPr id="151" name="Gerader Verbinder 150">
            <a:extLst>
              <a:ext uri="{FF2B5EF4-FFF2-40B4-BE49-F238E27FC236}">
                <a16:creationId xmlns:a16="http://schemas.microsoft.com/office/drawing/2014/main" id="{18201368-042D-4F95-AA17-ECE2ED5615B7}"/>
              </a:ext>
            </a:extLst>
          </p:cNvPr>
          <p:cNvCxnSpPr>
            <a:cxnSpLocks/>
          </p:cNvCxnSpPr>
          <p:nvPr/>
        </p:nvCxnSpPr>
        <p:spPr>
          <a:xfrm>
            <a:off x="6559979" y="2841594"/>
            <a:ext cx="2162477" cy="5070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4" name="Gerader Verbinder 153">
            <a:extLst>
              <a:ext uri="{FF2B5EF4-FFF2-40B4-BE49-F238E27FC236}">
                <a16:creationId xmlns:a16="http://schemas.microsoft.com/office/drawing/2014/main" id="{EF3B10D7-8E0D-4EA4-B522-E968944B2651}"/>
              </a:ext>
            </a:extLst>
          </p:cNvPr>
          <p:cNvCxnSpPr>
            <a:cxnSpLocks/>
          </p:cNvCxnSpPr>
          <p:nvPr/>
        </p:nvCxnSpPr>
        <p:spPr>
          <a:xfrm flipH="1">
            <a:off x="3085150" y="2884508"/>
            <a:ext cx="2382686" cy="11898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9" name="Rechteck 158">
            <a:extLst>
              <a:ext uri="{FF2B5EF4-FFF2-40B4-BE49-F238E27FC236}">
                <a16:creationId xmlns:a16="http://schemas.microsoft.com/office/drawing/2014/main" id="{449049A2-D680-459A-A825-8F2AAC2D7E56}"/>
              </a:ext>
            </a:extLst>
          </p:cNvPr>
          <p:cNvSpPr/>
          <p:nvPr/>
        </p:nvSpPr>
        <p:spPr>
          <a:xfrm>
            <a:off x="50800" y="3467100"/>
            <a:ext cx="5444581" cy="1986795"/>
          </a:xfrm>
          <a:prstGeom prst="rect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0" name="Rechteck 159">
            <a:extLst>
              <a:ext uri="{FF2B5EF4-FFF2-40B4-BE49-F238E27FC236}">
                <a16:creationId xmlns:a16="http://schemas.microsoft.com/office/drawing/2014/main" id="{AC82B1F1-F768-4482-A168-D6ECF376D024}"/>
              </a:ext>
            </a:extLst>
          </p:cNvPr>
          <p:cNvSpPr/>
          <p:nvPr/>
        </p:nvSpPr>
        <p:spPr>
          <a:xfrm>
            <a:off x="6511720" y="4469167"/>
            <a:ext cx="5444581" cy="1986795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1" name="Rechteck 160">
            <a:extLst>
              <a:ext uri="{FF2B5EF4-FFF2-40B4-BE49-F238E27FC236}">
                <a16:creationId xmlns:a16="http://schemas.microsoft.com/office/drawing/2014/main" id="{497E576E-BB36-4B77-BC35-8D697D05E78C}"/>
              </a:ext>
            </a:extLst>
          </p:cNvPr>
          <p:cNvSpPr/>
          <p:nvPr/>
        </p:nvSpPr>
        <p:spPr>
          <a:xfrm>
            <a:off x="6665248" y="291770"/>
            <a:ext cx="5444581" cy="1986795"/>
          </a:xfrm>
          <a:prstGeom prst="rect">
            <a:avLst/>
          </a:prstGeom>
          <a:solidFill>
            <a:schemeClr val="accent6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9035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150" grpId="0"/>
      <p:bldP spid="159" grpId="0" animBg="1"/>
      <p:bldP spid="160" grpId="0" animBg="1"/>
      <p:bldP spid="1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827381-773E-410B-98A0-2C9C8A5B6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Grafik 4" descr="Ein Bild, das Raum, Ball, Tisch enthält.&#10;&#10;Automatisch generierte Beschreibung">
            <a:extLst>
              <a:ext uri="{FF2B5EF4-FFF2-40B4-BE49-F238E27FC236}">
                <a16:creationId xmlns:a16="http://schemas.microsoft.com/office/drawing/2014/main" id="{ADA56437-B67A-4917-BE5F-E02E0DC65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035" y="2558112"/>
            <a:ext cx="1571663" cy="1581150"/>
          </a:xfrm>
          <a:prstGeom prst="rect">
            <a:avLst/>
          </a:prstGeom>
        </p:spPr>
      </p:pic>
      <p:sp>
        <p:nvSpPr>
          <p:cNvPr id="144" name="Textfeld 143">
            <a:extLst>
              <a:ext uri="{FF2B5EF4-FFF2-40B4-BE49-F238E27FC236}">
                <a16:creationId xmlns:a16="http://schemas.microsoft.com/office/drawing/2014/main" id="{520BDD6F-4A92-418D-9E6E-C13EAB143A8B}"/>
              </a:ext>
            </a:extLst>
          </p:cNvPr>
          <p:cNvSpPr txBox="1"/>
          <p:nvPr/>
        </p:nvSpPr>
        <p:spPr>
          <a:xfrm>
            <a:off x="9190939" y="2601648"/>
            <a:ext cx="152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/>
              <a:t>192.168.200.1</a:t>
            </a:r>
          </a:p>
        </p:txBody>
      </p:sp>
      <p:cxnSp>
        <p:nvCxnSpPr>
          <p:cNvPr id="146" name="Gerader Verbinder 145">
            <a:extLst>
              <a:ext uri="{FF2B5EF4-FFF2-40B4-BE49-F238E27FC236}">
                <a16:creationId xmlns:a16="http://schemas.microsoft.com/office/drawing/2014/main" id="{714A61E3-A11B-4FC8-B52F-C0AE546B12BA}"/>
              </a:ext>
            </a:extLst>
          </p:cNvPr>
          <p:cNvCxnSpPr>
            <a:cxnSpLocks/>
          </p:cNvCxnSpPr>
          <p:nvPr/>
        </p:nvCxnSpPr>
        <p:spPr>
          <a:xfrm>
            <a:off x="9248866" y="2271743"/>
            <a:ext cx="0" cy="6802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" name="Gerader Verbinder 146">
            <a:extLst>
              <a:ext uri="{FF2B5EF4-FFF2-40B4-BE49-F238E27FC236}">
                <a16:creationId xmlns:a16="http://schemas.microsoft.com/office/drawing/2014/main" id="{0CF5E0ED-EE33-4CA2-8BDC-05F4CF2EDC6D}"/>
              </a:ext>
            </a:extLst>
          </p:cNvPr>
          <p:cNvCxnSpPr>
            <a:cxnSpLocks/>
          </p:cNvCxnSpPr>
          <p:nvPr/>
        </p:nvCxnSpPr>
        <p:spPr>
          <a:xfrm flipH="1">
            <a:off x="9367637" y="3698951"/>
            <a:ext cx="1" cy="7702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9" name="Grafik 148" descr="Ein Bild, das Raum, Ball, Tisch enthält.&#10;&#10;Automatisch generierte Beschreibung">
            <a:extLst>
              <a:ext uri="{FF2B5EF4-FFF2-40B4-BE49-F238E27FC236}">
                <a16:creationId xmlns:a16="http://schemas.microsoft.com/office/drawing/2014/main" id="{E01D8E12-9D96-4794-BC49-572F31AE57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862" y="2051019"/>
            <a:ext cx="1571663" cy="1581150"/>
          </a:xfrm>
          <a:prstGeom prst="rect">
            <a:avLst/>
          </a:prstGeom>
        </p:spPr>
      </p:pic>
      <p:cxnSp>
        <p:nvCxnSpPr>
          <p:cNvPr id="151" name="Gerader Verbinder 150">
            <a:extLst>
              <a:ext uri="{FF2B5EF4-FFF2-40B4-BE49-F238E27FC236}">
                <a16:creationId xmlns:a16="http://schemas.microsoft.com/office/drawing/2014/main" id="{18201368-042D-4F95-AA17-ECE2ED5615B7}"/>
              </a:ext>
            </a:extLst>
          </p:cNvPr>
          <p:cNvCxnSpPr>
            <a:cxnSpLocks/>
          </p:cNvCxnSpPr>
          <p:nvPr/>
        </p:nvCxnSpPr>
        <p:spPr>
          <a:xfrm>
            <a:off x="6559979" y="2841594"/>
            <a:ext cx="2162477" cy="5070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9" name="Rechteck 158">
            <a:extLst>
              <a:ext uri="{FF2B5EF4-FFF2-40B4-BE49-F238E27FC236}">
                <a16:creationId xmlns:a16="http://schemas.microsoft.com/office/drawing/2014/main" id="{449049A2-D680-459A-A825-8F2AAC2D7E56}"/>
              </a:ext>
            </a:extLst>
          </p:cNvPr>
          <p:cNvSpPr/>
          <p:nvPr/>
        </p:nvSpPr>
        <p:spPr>
          <a:xfrm>
            <a:off x="50800" y="3467100"/>
            <a:ext cx="5444581" cy="1986795"/>
          </a:xfrm>
          <a:prstGeom prst="rect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>
                <a:solidFill>
                  <a:schemeClr val="tx1"/>
                </a:solidFill>
              </a:rPr>
              <a:t>10.164.???.???</a:t>
            </a:r>
          </a:p>
        </p:txBody>
      </p:sp>
      <p:sp>
        <p:nvSpPr>
          <p:cNvPr id="160" name="Rechteck 159">
            <a:extLst>
              <a:ext uri="{FF2B5EF4-FFF2-40B4-BE49-F238E27FC236}">
                <a16:creationId xmlns:a16="http://schemas.microsoft.com/office/drawing/2014/main" id="{AC82B1F1-F768-4482-A168-D6ECF376D024}"/>
              </a:ext>
            </a:extLst>
          </p:cNvPr>
          <p:cNvSpPr/>
          <p:nvPr/>
        </p:nvSpPr>
        <p:spPr>
          <a:xfrm>
            <a:off x="6511720" y="4469167"/>
            <a:ext cx="5444581" cy="1986795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>
                <a:solidFill>
                  <a:schemeClr val="tx1"/>
                </a:solidFill>
              </a:rPr>
              <a:t>192.168.100.???</a:t>
            </a:r>
          </a:p>
        </p:txBody>
      </p:sp>
      <p:sp>
        <p:nvSpPr>
          <p:cNvPr id="161" name="Rechteck 160">
            <a:extLst>
              <a:ext uri="{FF2B5EF4-FFF2-40B4-BE49-F238E27FC236}">
                <a16:creationId xmlns:a16="http://schemas.microsoft.com/office/drawing/2014/main" id="{497E576E-BB36-4B77-BC35-8D697D05E78C}"/>
              </a:ext>
            </a:extLst>
          </p:cNvPr>
          <p:cNvSpPr/>
          <p:nvPr/>
        </p:nvSpPr>
        <p:spPr>
          <a:xfrm>
            <a:off x="6665248" y="291770"/>
            <a:ext cx="5444581" cy="1986795"/>
          </a:xfrm>
          <a:prstGeom prst="rect">
            <a:avLst/>
          </a:prstGeom>
          <a:solidFill>
            <a:schemeClr val="accent6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>
                <a:solidFill>
                  <a:schemeClr val="tx1"/>
                </a:solidFill>
              </a:rPr>
              <a:t>192.168.200.???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257069A-6E03-406B-86DB-7FC4F842BC2B}"/>
              </a:ext>
            </a:extLst>
          </p:cNvPr>
          <p:cNvSpPr txBox="1"/>
          <p:nvPr/>
        </p:nvSpPr>
        <p:spPr>
          <a:xfrm>
            <a:off x="9320119" y="3727127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192.168.100.1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1F6E9334-722E-4CA1-94DE-B445AA106BF0}"/>
              </a:ext>
            </a:extLst>
          </p:cNvPr>
          <p:cNvSpPr txBox="1"/>
          <p:nvPr/>
        </p:nvSpPr>
        <p:spPr>
          <a:xfrm>
            <a:off x="4277067" y="2630102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10.164.0.1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A93AB2C3-CFBE-45A1-9F22-B4330AD1690D}"/>
              </a:ext>
            </a:extLst>
          </p:cNvPr>
          <p:cNvSpPr txBox="1"/>
          <p:nvPr/>
        </p:nvSpPr>
        <p:spPr>
          <a:xfrm>
            <a:off x="6546135" y="2490018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172.16.33.2</a:t>
            </a:r>
          </a:p>
        </p:txBody>
      </p:sp>
      <p:sp>
        <p:nvSpPr>
          <p:cNvPr id="123" name="Textfeld 122">
            <a:extLst>
              <a:ext uri="{FF2B5EF4-FFF2-40B4-BE49-F238E27FC236}">
                <a16:creationId xmlns:a16="http://schemas.microsoft.com/office/drawing/2014/main" id="{B2C5098A-E820-4ECE-92BE-7EE189155969}"/>
              </a:ext>
            </a:extLst>
          </p:cNvPr>
          <p:cNvSpPr txBox="1"/>
          <p:nvPr/>
        </p:nvSpPr>
        <p:spPr>
          <a:xfrm>
            <a:off x="7431713" y="3269469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172.16.33.1</a:t>
            </a:r>
          </a:p>
        </p:txBody>
      </p:sp>
      <p:cxnSp>
        <p:nvCxnSpPr>
          <p:cNvPr id="124" name="Gerader Verbinder 123">
            <a:extLst>
              <a:ext uri="{FF2B5EF4-FFF2-40B4-BE49-F238E27FC236}">
                <a16:creationId xmlns:a16="http://schemas.microsoft.com/office/drawing/2014/main" id="{0E56496F-0008-4969-84FF-600CDA15A9FC}"/>
              </a:ext>
            </a:extLst>
          </p:cNvPr>
          <p:cNvCxnSpPr>
            <a:cxnSpLocks/>
          </p:cNvCxnSpPr>
          <p:nvPr/>
        </p:nvCxnSpPr>
        <p:spPr>
          <a:xfrm flipH="1">
            <a:off x="4273866" y="2884508"/>
            <a:ext cx="1207814" cy="5949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Sprechblase: oval 12">
            <a:extLst>
              <a:ext uri="{FF2B5EF4-FFF2-40B4-BE49-F238E27FC236}">
                <a16:creationId xmlns:a16="http://schemas.microsoft.com/office/drawing/2014/main" id="{53DD604A-164B-47AD-BC98-7D37FFCA04E6}"/>
              </a:ext>
            </a:extLst>
          </p:cNvPr>
          <p:cNvSpPr/>
          <p:nvPr/>
        </p:nvSpPr>
        <p:spPr>
          <a:xfrm>
            <a:off x="193104" y="365125"/>
            <a:ext cx="5567579" cy="2090566"/>
          </a:xfrm>
          <a:prstGeom prst="wedgeEllipseCallout">
            <a:avLst>
              <a:gd name="adj1" fmla="val 45747"/>
              <a:gd name="adj2" fmla="val 48864"/>
            </a:avLst>
          </a:prstGeom>
          <a:solidFill>
            <a:srgbClr val="5DA2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dirty="0"/>
              <a:t>Router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verbinden Netzwerke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haben mehrere Netzwerkkarten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brauchen 1 Adresse pro Netzwerk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haben normalerweise die </a:t>
            </a:r>
            <a:r>
              <a:rPr lang="de-CH" dirty="0">
                <a:solidFill>
                  <a:srgbClr val="FF0000"/>
                </a:solidFill>
              </a:rPr>
              <a:t>Adresse 1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68D8936-9E16-630D-49F3-E994D327C093}"/>
              </a:ext>
            </a:extLst>
          </p:cNvPr>
          <p:cNvSpPr/>
          <p:nvPr/>
        </p:nvSpPr>
        <p:spPr>
          <a:xfrm>
            <a:off x="5181600" y="2690548"/>
            <a:ext cx="239946" cy="23994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725B360-974D-CA1C-9EB9-10DA65F1E9BA}"/>
              </a:ext>
            </a:extLst>
          </p:cNvPr>
          <p:cNvSpPr/>
          <p:nvPr/>
        </p:nvSpPr>
        <p:spPr>
          <a:xfrm>
            <a:off x="8441443" y="3334162"/>
            <a:ext cx="239946" cy="23994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39A7400-FAB5-C233-721C-02973AC18F86}"/>
              </a:ext>
            </a:extLst>
          </p:cNvPr>
          <p:cNvSpPr/>
          <p:nvPr/>
        </p:nvSpPr>
        <p:spPr>
          <a:xfrm>
            <a:off x="10453896" y="2653641"/>
            <a:ext cx="239946" cy="23994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A41224E-C346-95FC-5042-A6FD87682B97}"/>
              </a:ext>
            </a:extLst>
          </p:cNvPr>
          <p:cNvSpPr/>
          <p:nvPr/>
        </p:nvSpPr>
        <p:spPr>
          <a:xfrm>
            <a:off x="10567396" y="3801654"/>
            <a:ext cx="239946" cy="23994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0788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4" grpId="0"/>
      <p:bldP spid="121" grpId="0"/>
      <p:bldP spid="122" grpId="0"/>
      <p:bldP spid="123" grpId="0"/>
      <p:bldP spid="13" grpId="0" animBg="1"/>
      <p:bldP spid="3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E5A86E-10ED-EF5A-1511-9FA5FC046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Was macht ein Switch resp. ein Router?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D7ACF7-F76E-B2BD-5A03-B9BB1C43CE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/>
              <a:t>Switch</a:t>
            </a:r>
          </a:p>
          <a:p>
            <a:r>
              <a:rPr lang="de-CH" dirty="0"/>
              <a:t>verbindet Hosts in einem Netzwerk</a:t>
            </a:r>
          </a:p>
          <a:p>
            <a:r>
              <a:rPr lang="de-CH" dirty="0"/>
              <a:t>sendet Datenpakete an den «richtigen» Host</a:t>
            </a:r>
          </a:p>
          <a:p>
            <a:endParaRPr lang="de-CH" dirty="0"/>
          </a:p>
          <a:p>
            <a:pPr marL="0" indent="0">
              <a:buNone/>
            </a:pPr>
            <a:r>
              <a:rPr lang="de-CH" dirty="0"/>
              <a:t>Router</a:t>
            </a:r>
          </a:p>
          <a:p>
            <a:r>
              <a:rPr lang="de-CH" dirty="0"/>
              <a:t>verbindet Netzwerke miteinander</a:t>
            </a:r>
          </a:p>
          <a:p>
            <a:r>
              <a:rPr lang="de-CH" dirty="0"/>
              <a:t>transportiert Datenpakete von einem Netzwerk ins andere</a:t>
            </a:r>
          </a:p>
        </p:txBody>
      </p:sp>
    </p:spTree>
    <p:extLst>
      <p:ext uri="{BB962C8B-B14F-4D97-AF65-F5344CB8AC3E}">
        <p14:creationId xmlns:p14="http://schemas.microsoft.com/office/powerpoint/2010/main" val="482089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B83CE1-4C96-486C-86D4-7B8016CEC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Wie sehen Internetadressen aus?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19342D-6092-4965-8182-7CE43DC30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/>
              <a:t>IP-Adresse</a:t>
            </a:r>
          </a:p>
          <a:p>
            <a:r>
              <a:rPr lang="de-CH" dirty="0"/>
              <a:t>4 Zahlen à je 8 </a:t>
            </a:r>
            <a:r>
              <a:rPr lang="de-CH" dirty="0" err="1"/>
              <a:t>bit</a:t>
            </a:r>
            <a:r>
              <a:rPr lang="de-CH" dirty="0"/>
              <a:t> (sprich: Zahlen zwischen 0 - 255)</a:t>
            </a:r>
          </a:p>
          <a:p>
            <a:r>
              <a:rPr lang="de-CH" dirty="0"/>
              <a:t>durch Punkte getrennt</a:t>
            </a:r>
          </a:p>
          <a:p>
            <a:r>
              <a:rPr lang="de-CH" dirty="0" err="1"/>
              <a:t>Bsp</a:t>
            </a:r>
            <a:r>
              <a:rPr lang="de-CH" dirty="0"/>
              <a:t>: </a:t>
            </a:r>
            <a:r>
              <a:rPr lang="de-CH" dirty="0">
                <a:latin typeface="Courier New" panose="02070309020205020404" pitchFamily="49" charset="0"/>
                <a:cs typeface="Courier New" panose="02070309020205020404" pitchFamily="49" charset="0"/>
              </a:rPr>
              <a:t>185.167.79.61</a:t>
            </a:r>
            <a:br>
              <a:rPr lang="de-CH" dirty="0"/>
            </a:br>
            <a:endParaRPr lang="de-CH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CH" dirty="0"/>
              <a:t>Nötig für jedes Gerät im Netzwerk</a:t>
            </a:r>
          </a:p>
        </p:txBody>
      </p:sp>
    </p:spTree>
    <p:extLst>
      <p:ext uri="{BB962C8B-B14F-4D97-AF65-F5344CB8AC3E}">
        <p14:creationId xmlns:p14="http://schemas.microsoft.com/office/powerpoint/2010/main" val="221982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EF483BFC-D895-4E45-826B-CFA4A4B447FB}" vid="{361AE8B0-6FD3-4BC5-969C-C3DAFE52FD2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974</Words>
  <Application>Microsoft Office PowerPoint</Application>
  <PresentationFormat>Breitbild</PresentationFormat>
  <Paragraphs>185</Paragraphs>
  <Slides>22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8" baseType="lpstr">
      <vt:lpstr>Arial</vt:lpstr>
      <vt:lpstr>Arimo</vt:lpstr>
      <vt:lpstr>Calibri</vt:lpstr>
      <vt:lpstr>Courier New</vt:lpstr>
      <vt:lpstr>Wingdings</vt:lpstr>
      <vt:lpstr>kinet</vt:lpstr>
      <vt:lpstr>Netzwerke – Einführung</vt:lpstr>
      <vt:lpstr>Was ist ein Netzwerk/Rechnernetz?</vt:lpstr>
      <vt:lpstr>Was ist ein Server und ein Client?</vt:lpstr>
      <vt:lpstr>Server oder Client?</vt:lpstr>
      <vt:lpstr>Host</vt:lpstr>
      <vt:lpstr>Was ist das Internet?</vt:lpstr>
      <vt:lpstr>PowerPoint-Präsentation</vt:lpstr>
      <vt:lpstr>Was macht ein Switch resp. ein Router?</vt:lpstr>
      <vt:lpstr>Wie sehen Internetadressen aus?</vt:lpstr>
      <vt:lpstr>Die eigene IP-Adresse finden</vt:lpstr>
      <vt:lpstr>Die eigene IP-Adresse finden (Alternative)</vt:lpstr>
      <vt:lpstr>IP-Adresse</vt:lpstr>
      <vt:lpstr>Aufgabe – Eigene IP-Adresse finden</vt:lpstr>
      <vt:lpstr>Ping</vt:lpstr>
      <vt:lpstr>Was ist Ping?</vt:lpstr>
      <vt:lpstr>Aufgaben – Ping</vt:lpstr>
      <vt:lpstr>https://whatsmyip.org/</vt:lpstr>
      <vt:lpstr>Aufgabe</vt:lpstr>
      <vt:lpstr>Aufgabe</vt:lpstr>
      <vt:lpstr>https://whatsmyip.org/</vt:lpstr>
      <vt:lpstr>(IP-)Adressen</vt:lpstr>
      <vt:lpstr>Wieso hat das NB zu Hause eine andere IP?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Jampen Thomas</dc:creator>
  <cp:lastModifiedBy>Jampen Tom, BKD MBA</cp:lastModifiedBy>
  <cp:revision>16</cp:revision>
  <dcterms:created xsi:type="dcterms:W3CDTF">2021-08-07T15:04:13Z</dcterms:created>
  <dcterms:modified xsi:type="dcterms:W3CDTF">2026-08-26T13:03:27Z</dcterms:modified>
</cp:coreProperties>
</file>