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99" r:id="rId3"/>
    <p:sldId id="300" r:id="rId4"/>
    <p:sldId id="301" r:id="rId5"/>
    <p:sldId id="30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A2408BA-7894-4DE5-8EFF-161D1300E4BB}">
          <p14:sldIdLst>
            <p14:sldId id="256"/>
            <p14:sldId id="299"/>
            <p14:sldId id="300"/>
            <p14:sldId id="301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29A72-A701-496A-BFEA-18FD149DA4B0}" type="datetimeFigureOut">
              <a:rPr lang="de-CH" smtClean="0"/>
              <a:t>07.08.2021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CBE73-360E-4C4D-B803-F176D0F0C34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780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Alle Themen kurz rekapitulieren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Anschliessend bereits Behandeltes erwähnen: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/>
              <a:t>Viel ICT gemacht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/>
              <a:t>Daten/Informationen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/>
              <a:t>Viel programmieren (und Algorithmus)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/>
              <a:t>Projekt «Big Data»/Datamining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5251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Wer hat zu Hause ein Netzwerk?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Wie kommunizieren Computer miteinander?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Was ist ein Netzwerk?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/>
              <a:t>Was ist das Internet?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631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9BD26-1EF3-4F47-BBBE-415E1232E5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WhatsApp-Beispiel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075E0F0-57F2-4AD8-8042-6B9F4EC906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6703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D9003-40FF-4727-BD93-0C4034D4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WhatsApp-Beispiel: Rückblick</a:t>
            </a:r>
          </a:p>
        </p:txBody>
      </p:sp>
      <p:pic>
        <p:nvPicPr>
          <p:cNvPr id="5" name="Grafik 4" descr="Ein Bild, das draußen, Gebäude, Brücke, Turm enthält.&#10;&#10;Automatisch generierte Beschreibung">
            <a:extLst>
              <a:ext uri="{FF2B5EF4-FFF2-40B4-BE49-F238E27FC236}">
                <a16:creationId xmlns:a16="http://schemas.microsoft.com/office/drawing/2014/main" id="{D24F04A7-7AE0-4DE5-A33A-9EFD0F71A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26" y="1451047"/>
            <a:ext cx="1006544" cy="1504800"/>
          </a:xfrm>
          <a:prstGeom prst="rect">
            <a:avLst/>
          </a:prstGeom>
        </p:spPr>
      </p:pic>
      <p:pic>
        <p:nvPicPr>
          <p:cNvPr id="7" name="Grafik 6" descr="Ein Bild, das Gebäude, Turm, Foto, Front enthält.&#10;&#10;Automatisch generierte Beschreibung">
            <a:extLst>
              <a:ext uri="{FF2B5EF4-FFF2-40B4-BE49-F238E27FC236}">
                <a16:creationId xmlns:a16="http://schemas.microsoft.com/office/drawing/2014/main" id="{4C02CA4C-43F1-4846-83BE-E353B042A9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79" y="1541081"/>
            <a:ext cx="1504766" cy="150476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D6F192-22E9-48D4-A32E-7730ECF69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95" y="2097101"/>
            <a:ext cx="1205026" cy="1024272"/>
          </a:xfrm>
          <a:prstGeom prst="rect">
            <a:avLst/>
          </a:prstGeom>
        </p:spPr>
      </p:pic>
      <p:pic>
        <p:nvPicPr>
          <p:cNvPr id="13" name="Grafik 12" descr="Ein Bild, das draußen, Turm, Gebäude, Wolken enthält.&#10;&#10;Automatisch generierte Beschreibung">
            <a:extLst>
              <a:ext uri="{FF2B5EF4-FFF2-40B4-BE49-F238E27FC236}">
                <a16:creationId xmlns:a16="http://schemas.microsoft.com/office/drawing/2014/main" id="{A0777FE0-DEE3-44EC-9D1A-FFEEACE12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327" y="4280074"/>
            <a:ext cx="964744" cy="1504800"/>
          </a:xfrm>
          <a:prstGeom prst="rect">
            <a:avLst/>
          </a:prstGeom>
        </p:spPr>
      </p:pic>
      <p:pic>
        <p:nvPicPr>
          <p:cNvPr id="15" name="Grafik 14" descr="Ein Bild, das Elektronik, sitzend, Anzeige, grün enthält.&#10;&#10;Automatisch generierte Beschreibung">
            <a:extLst>
              <a:ext uri="{FF2B5EF4-FFF2-40B4-BE49-F238E27FC236}">
                <a16:creationId xmlns:a16="http://schemas.microsoft.com/office/drawing/2014/main" id="{7DD09A63-AA24-4FF0-9C15-A9151C3406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50" y="1535348"/>
            <a:ext cx="1504800" cy="1504800"/>
          </a:xfrm>
          <a:prstGeom prst="rect">
            <a:avLst/>
          </a:prstGeom>
        </p:spPr>
      </p:pic>
      <p:pic>
        <p:nvPicPr>
          <p:cNvPr id="19" name="Grafik 18" descr="Ein Bild, das Computer, Straße enthält.&#10;&#10;Automatisch generierte Beschreibung">
            <a:extLst>
              <a:ext uri="{FF2B5EF4-FFF2-40B4-BE49-F238E27FC236}">
                <a16:creationId xmlns:a16="http://schemas.microsoft.com/office/drawing/2014/main" id="{6AA15A1E-6B22-4113-B498-411FCE2376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88" y="4808251"/>
            <a:ext cx="1555200" cy="972000"/>
          </a:xfrm>
          <a:prstGeom prst="rect">
            <a:avLst/>
          </a:prstGeom>
        </p:spPr>
      </p:pic>
      <p:pic>
        <p:nvPicPr>
          <p:cNvPr id="21" name="Grafik 20" descr="Ein Bild, das Foto, sitzend, dunkel, Nacht enthält.&#10;&#10;Automatisch generierte Beschreibung">
            <a:extLst>
              <a:ext uri="{FF2B5EF4-FFF2-40B4-BE49-F238E27FC236}">
                <a16:creationId xmlns:a16="http://schemas.microsoft.com/office/drawing/2014/main" id="{EAA7C225-C677-469A-80BB-F3DA738DEF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18" y="4914663"/>
            <a:ext cx="984579" cy="984579"/>
          </a:xfrm>
          <a:prstGeom prst="rect">
            <a:avLst/>
          </a:prstGeom>
        </p:spPr>
      </p:pic>
      <p:pic>
        <p:nvPicPr>
          <p:cNvPr id="23" name="Grafik 22" descr="Ein Bild, das Elektronik, Anzeige, Parkplatz, sitzend enthält.&#10;&#10;Automatisch generierte Beschreibung">
            <a:extLst>
              <a:ext uri="{FF2B5EF4-FFF2-40B4-BE49-F238E27FC236}">
                <a16:creationId xmlns:a16="http://schemas.microsoft.com/office/drawing/2014/main" id="{0308ECB8-9931-493A-A8FD-74ED2ABB03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45" y="4359392"/>
            <a:ext cx="1504800" cy="15048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B2281BF-2FDF-41BF-8C26-E8E0E37C0E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2" y="1786173"/>
            <a:ext cx="1169674" cy="1169674"/>
          </a:xfrm>
          <a:prstGeom prst="rect">
            <a:avLst/>
          </a:prstGeom>
        </p:spPr>
      </p:pic>
      <p:pic>
        <p:nvPicPr>
          <p:cNvPr id="27" name="Grafik 26" descr="Ein Bild, das Monitor, Bildschirm, Computer enthält.&#10;&#10;Automatisch generierte Beschreibung">
            <a:extLst>
              <a:ext uri="{FF2B5EF4-FFF2-40B4-BE49-F238E27FC236}">
                <a16:creationId xmlns:a16="http://schemas.microsoft.com/office/drawing/2014/main" id="{02434AE6-F2B2-4AD5-A136-7BAE81F60B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189" y="1538969"/>
            <a:ext cx="1504800" cy="15048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5B6A044-68E6-42BB-BB78-87C8F2FAC8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45" y="4621075"/>
            <a:ext cx="1170000" cy="117000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3DDF2A97-100D-48F2-B379-E0A21A5F6445}"/>
              </a:ext>
            </a:extLst>
          </p:cNvPr>
          <p:cNvSpPr txBox="1"/>
          <p:nvPr/>
        </p:nvSpPr>
        <p:spPr>
          <a:xfrm>
            <a:off x="258028" y="3008249"/>
            <a:ext cx="20779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Alice</a:t>
            </a:r>
          </a:p>
          <a:p>
            <a:r>
              <a:rPr lang="de-CH"/>
              <a:t>verschickt Nachricht</a:t>
            </a:r>
          </a:p>
          <a:p>
            <a:r>
              <a:rPr lang="de-CH"/>
              <a:t>per WhatsApp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CB54958-D302-41C2-9068-3246796DC9A6}"/>
              </a:ext>
            </a:extLst>
          </p:cNvPr>
          <p:cNvSpPr txBox="1"/>
          <p:nvPr/>
        </p:nvSpPr>
        <p:spPr>
          <a:xfrm>
            <a:off x="2779018" y="300824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Analog/</a:t>
            </a:r>
          </a:p>
          <a:p>
            <a:r>
              <a:rPr lang="de-CH"/>
              <a:t>Digital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2775730-9B90-4805-B6E0-A29F3B9DBCC2}"/>
              </a:ext>
            </a:extLst>
          </p:cNvPr>
          <p:cNvSpPr txBox="1"/>
          <p:nvPr/>
        </p:nvSpPr>
        <p:spPr>
          <a:xfrm>
            <a:off x="6131816" y="3008249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Hardware</a:t>
            </a:r>
          </a:p>
          <a:p>
            <a:r>
              <a:rPr lang="de-CH"/>
              <a:t>Kenngrössen</a:t>
            </a:r>
          </a:p>
          <a:p>
            <a:r>
              <a:rPr lang="de-CH"/>
              <a:t>Meilensteine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9B23308-1D54-4BF9-B78D-71FFEDD0A6C4}"/>
              </a:ext>
            </a:extLst>
          </p:cNvPr>
          <p:cNvSpPr txBox="1"/>
          <p:nvPr/>
        </p:nvSpPr>
        <p:spPr>
          <a:xfrm>
            <a:off x="8032936" y="3014418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Rechnermodell</a:t>
            </a:r>
          </a:p>
          <a:p>
            <a:r>
              <a:rPr lang="de-CH"/>
              <a:t>Betriebssystem</a:t>
            </a:r>
          </a:p>
          <a:p>
            <a:r>
              <a:rPr lang="de-CH"/>
              <a:t>Freie Software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A449AAD-4BF8-43A7-83E1-6F691585660C}"/>
              </a:ext>
            </a:extLst>
          </p:cNvPr>
          <p:cNvSpPr txBox="1"/>
          <p:nvPr/>
        </p:nvSpPr>
        <p:spPr>
          <a:xfrm>
            <a:off x="10249799" y="3014418"/>
            <a:ext cx="1806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Algorithmus</a:t>
            </a:r>
          </a:p>
          <a:p>
            <a:r>
              <a:rPr lang="de-CH"/>
              <a:t>Programm</a:t>
            </a:r>
          </a:p>
          <a:p>
            <a:r>
              <a:rPr lang="de-CH"/>
              <a:t>Kompression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F05136F3-CC7C-4C7D-9118-3F78DAE67B85}"/>
              </a:ext>
            </a:extLst>
          </p:cNvPr>
          <p:cNvSpPr txBox="1"/>
          <p:nvPr/>
        </p:nvSpPr>
        <p:spPr>
          <a:xfrm>
            <a:off x="4515147" y="3009668"/>
            <a:ext cx="1504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Binärsystem</a:t>
            </a:r>
          </a:p>
          <a:p>
            <a:r>
              <a:rPr lang="de-CH"/>
              <a:t>Codierung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E56EE6B1-F5A2-4867-80A3-5621601213FD}"/>
              </a:ext>
            </a:extLst>
          </p:cNvPr>
          <p:cNvSpPr txBox="1"/>
          <p:nvPr/>
        </p:nvSpPr>
        <p:spPr>
          <a:xfrm>
            <a:off x="10245544" y="5833190"/>
            <a:ext cx="198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Simulationen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71C04E6-22A8-4371-B38E-328EC6DDD8E0}"/>
              </a:ext>
            </a:extLst>
          </p:cNvPr>
          <p:cNvSpPr txBox="1"/>
          <p:nvPr/>
        </p:nvSpPr>
        <p:spPr>
          <a:xfrm>
            <a:off x="8043497" y="5833190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Big Data</a:t>
            </a:r>
          </a:p>
          <a:p>
            <a:r>
              <a:rPr lang="de-CH"/>
              <a:t>Datamining</a:t>
            </a:r>
          </a:p>
          <a:p>
            <a:r>
              <a:rPr lang="de-CH"/>
              <a:t>Privatsphäre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A309956-4624-4E88-B206-61DA8899A4CE}"/>
              </a:ext>
            </a:extLst>
          </p:cNvPr>
          <p:cNvSpPr txBox="1"/>
          <p:nvPr/>
        </p:nvSpPr>
        <p:spPr>
          <a:xfrm>
            <a:off x="6158034" y="5831300"/>
            <a:ext cx="1201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Netzwerke</a:t>
            </a:r>
          </a:p>
          <a:p>
            <a:r>
              <a:rPr lang="de-CH"/>
              <a:t>Protokoll</a:t>
            </a:r>
          </a:p>
          <a:p>
            <a:r>
              <a:rPr lang="de-CH"/>
              <a:t>Angriffe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DDF605D8-A6BE-4C1C-904B-465C939D20BE}"/>
              </a:ext>
            </a:extLst>
          </p:cNvPr>
          <p:cNvSpPr txBox="1"/>
          <p:nvPr/>
        </p:nvSpPr>
        <p:spPr>
          <a:xfrm>
            <a:off x="4556056" y="583483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Sicherheit</a:t>
            </a:r>
          </a:p>
          <a:p>
            <a:r>
              <a:rPr lang="de-CH"/>
              <a:t>Virtuelle ID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673AC40-27D8-49FC-9EDC-D1E55570B640}"/>
              </a:ext>
            </a:extLst>
          </p:cNvPr>
          <p:cNvSpPr txBox="1"/>
          <p:nvPr/>
        </p:nvSpPr>
        <p:spPr>
          <a:xfrm>
            <a:off x="2757040" y="5831300"/>
            <a:ext cx="10852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Bob</a:t>
            </a:r>
          </a:p>
          <a:p>
            <a:r>
              <a:rPr lang="de-CH"/>
              <a:t>Empfängt</a:t>
            </a:r>
          </a:p>
          <a:p>
            <a:r>
              <a:rPr lang="de-CH"/>
              <a:t>Nachricht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00A3A61-61C9-4BD4-8478-54B1D2DAB791}"/>
              </a:ext>
            </a:extLst>
          </p:cNvPr>
          <p:cNvSpPr txBox="1"/>
          <p:nvPr/>
        </p:nvSpPr>
        <p:spPr>
          <a:xfrm>
            <a:off x="592494" y="5831300"/>
            <a:ext cx="47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ICT</a:t>
            </a:r>
          </a:p>
        </p:txBody>
      </p: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AE265466-67E3-493A-B494-A82DE7316B03}"/>
              </a:ext>
            </a:extLst>
          </p:cNvPr>
          <p:cNvCxnSpPr>
            <a:cxnSpLocks/>
          </p:cNvCxnSpPr>
          <p:nvPr/>
        </p:nvCxnSpPr>
        <p:spPr>
          <a:xfrm>
            <a:off x="1345939" y="2371010"/>
            <a:ext cx="138935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1414D17B-B0FB-4325-BFAE-31761B896396}"/>
              </a:ext>
            </a:extLst>
          </p:cNvPr>
          <p:cNvCxnSpPr/>
          <p:nvPr/>
        </p:nvCxnSpPr>
        <p:spPr>
          <a:xfrm>
            <a:off x="3931659" y="2353239"/>
            <a:ext cx="64814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96393F68-AD39-4265-8513-1F3B3FDE3B03}"/>
              </a:ext>
            </a:extLst>
          </p:cNvPr>
          <p:cNvCxnSpPr/>
          <p:nvPr/>
        </p:nvCxnSpPr>
        <p:spPr>
          <a:xfrm>
            <a:off x="5385820" y="2349594"/>
            <a:ext cx="1148228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AB15F3A9-EBBF-4748-B1E8-D8AE82B376CD}"/>
              </a:ext>
            </a:extLst>
          </p:cNvPr>
          <p:cNvCxnSpPr/>
          <p:nvPr/>
        </p:nvCxnSpPr>
        <p:spPr>
          <a:xfrm>
            <a:off x="7135688" y="2349594"/>
            <a:ext cx="948949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FD0915D0-7354-49F0-9A75-41DB2EDBD5CC}"/>
              </a:ext>
            </a:extLst>
          </p:cNvPr>
          <p:cNvCxnSpPr/>
          <p:nvPr/>
        </p:nvCxnSpPr>
        <p:spPr>
          <a:xfrm>
            <a:off x="8938567" y="2353137"/>
            <a:ext cx="1263051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7C6A66C6-EFB3-46C9-B3A0-770882C30E20}"/>
              </a:ext>
            </a:extLst>
          </p:cNvPr>
          <p:cNvCxnSpPr/>
          <p:nvPr/>
        </p:nvCxnSpPr>
        <p:spPr>
          <a:xfrm>
            <a:off x="9731118" y="5344428"/>
            <a:ext cx="535657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C215EBAF-C1E1-45EA-BA20-024D211D2CCC}"/>
              </a:ext>
            </a:extLst>
          </p:cNvPr>
          <p:cNvCxnSpPr/>
          <p:nvPr/>
        </p:nvCxnSpPr>
        <p:spPr>
          <a:xfrm>
            <a:off x="7249935" y="5347967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04303337-DF07-4073-8261-88022D98773D}"/>
              </a:ext>
            </a:extLst>
          </p:cNvPr>
          <p:cNvCxnSpPr/>
          <p:nvPr/>
        </p:nvCxnSpPr>
        <p:spPr>
          <a:xfrm>
            <a:off x="5385468" y="5351506"/>
            <a:ext cx="862682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B3B8CA5D-06C6-4AE3-83F8-392BEB4753EA}"/>
              </a:ext>
            </a:extLst>
          </p:cNvPr>
          <p:cNvCxnSpPr/>
          <p:nvPr/>
        </p:nvCxnSpPr>
        <p:spPr>
          <a:xfrm>
            <a:off x="3748285" y="5344414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62365F29-731A-4CA2-8E80-99507111BADE}"/>
              </a:ext>
            </a:extLst>
          </p:cNvPr>
          <p:cNvCxnSpPr/>
          <p:nvPr/>
        </p:nvCxnSpPr>
        <p:spPr>
          <a:xfrm>
            <a:off x="10664456" y="3899680"/>
            <a:ext cx="0" cy="34849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BB7D322-A24E-4C76-8D3C-AAC502AC2196}"/>
              </a:ext>
            </a:extLst>
          </p:cNvPr>
          <p:cNvGrpSpPr/>
          <p:nvPr/>
        </p:nvGrpSpPr>
        <p:grpSpPr>
          <a:xfrm>
            <a:off x="489577" y="4819117"/>
            <a:ext cx="981804" cy="1000082"/>
            <a:chOff x="489577" y="4819117"/>
            <a:chExt cx="981804" cy="1000082"/>
          </a:xfrm>
        </p:grpSpPr>
        <p:pic>
          <p:nvPicPr>
            <p:cNvPr id="69" name="Grafik 68">
              <a:extLst>
                <a:ext uri="{FF2B5EF4-FFF2-40B4-BE49-F238E27FC236}">
                  <a16:creationId xmlns:a16="http://schemas.microsoft.com/office/drawing/2014/main" id="{12274FD4-C084-4101-B2F1-666013E2C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917" y="4819117"/>
              <a:ext cx="457143" cy="457143"/>
            </a:xfrm>
            <a:prstGeom prst="rect">
              <a:avLst/>
            </a:prstGeom>
          </p:spPr>
        </p:pic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53193A1B-C26E-4BC5-81C0-EDF6ADE7C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238" y="5249140"/>
              <a:ext cx="457143" cy="457143"/>
            </a:xfrm>
            <a:prstGeom prst="rect">
              <a:avLst/>
            </a:prstGeom>
          </p:spPr>
        </p:pic>
        <p:pic>
          <p:nvPicPr>
            <p:cNvPr id="73" name="Grafik 72">
              <a:extLst>
                <a:ext uri="{FF2B5EF4-FFF2-40B4-BE49-F238E27FC236}">
                  <a16:creationId xmlns:a16="http://schemas.microsoft.com/office/drawing/2014/main" id="{15E9F8BF-A5E6-40FB-9F59-918C0EF9B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577" y="5362056"/>
              <a:ext cx="457143" cy="457143"/>
            </a:xfrm>
            <a:prstGeom prst="rect">
              <a:avLst/>
            </a:prstGeom>
          </p:spPr>
        </p:pic>
      </p:grpSp>
      <p:pic>
        <p:nvPicPr>
          <p:cNvPr id="75" name="Grafik 74">
            <a:extLst>
              <a:ext uri="{FF2B5EF4-FFF2-40B4-BE49-F238E27FC236}">
                <a16:creationId xmlns:a16="http://schemas.microsoft.com/office/drawing/2014/main" id="{71864D8A-9FFD-4697-9C99-ECE647C03FB2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51" y="2963033"/>
            <a:ext cx="396000" cy="396000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56D369BD-1700-4CF1-B443-EE7A76F04136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75" y="3231000"/>
            <a:ext cx="396000" cy="3960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624CFA22-0FE5-48D4-B4B3-FB672591B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2960346"/>
            <a:ext cx="396000" cy="3960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CB3866AC-4E0C-4675-B51C-5B08941DC4CE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3271914"/>
            <a:ext cx="396000" cy="3960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6353E002-5470-4A12-91EC-C6A0A35CE050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5793999"/>
            <a:ext cx="396000" cy="3960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F216E7A4-D2B9-4DB7-9AE0-F45B7CAB6749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6049617"/>
            <a:ext cx="396000" cy="3960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D1146312-B1DA-4785-BFDA-59A9EFCAFC07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" y="5790884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8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8" grpId="0"/>
      <p:bldP spid="40" grpId="0"/>
      <p:bldP spid="41" grpId="0"/>
      <p:bldP spid="43" grpId="0"/>
      <p:bldP spid="45" grpId="0"/>
      <p:bldP spid="47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hteck 95">
            <a:extLst>
              <a:ext uri="{FF2B5EF4-FFF2-40B4-BE49-F238E27FC236}">
                <a16:creationId xmlns:a16="http://schemas.microsoft.com/office/drawing/2014/main" id="{C9FFEC02-85B2-47ED-B88E-73D56C8A6788}"/>
              </a:ext>
            </a:extLst>
          </p:cNvPr>
          <p:cNvSpPr/>
          <p:nvPr/>
        </p:nvSpPr>
        <p:spPr>
          <a:xfrm>
            <a:off x="10183581" y="1425138"/>
            <a:ext cx="1712989" cy="25636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DBB699D0-6F7C-424A-BCA2-6E08FE1DB078}"/>
              </a:ext>
            </a:extLst>
          </p:cNvPr>
          <p:cNvSpPr/>
          <p:nvPr/>
        </p:nvSpPr>
        <p:spPr>
          <a:xfrm>
            <a:off x="10183582" y="4190950"/>
            <a:ext cx="1712989" cy="25636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06B0C9C2-1A29-4DC3-A9F0-69F867DD18CE}"/>
              </a:ext>
            </a:extLst>
          </p:cNvPr>
          <p:cNvSpPr/>
          <p:nvPr/>
        </p:nvSpPr>
        <p:spPr>
          <a:xfrm>
            <a:off x="6000446" y="1425138"/>
            <a:ext cx="1712989" cy="25636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BBBD23DC-00CD-432C-AAB1-1E96A8AC2F46}"/>
              </a:ext>
            </a:extLst>
          </p:cNvPr>
          <p:cNvSpPr/>
          <p:nvPr/>
        </p:nvSpPr>
        <p:spPr>
          <a:xfrm>
            <a:off x="6000446" y="4190950"/>
            <a:ext cx="1712989" cy="25636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8" name="Rechteck 87">
            <a:extLst>
              <a:ext uri="{FF2B5EF4-FFF2-40B4-BE49-F238E27FC236}">
                <a16:creationId xmlns:a16="http://schemas.microsoft.com/office/drawing/2014/main" id="{72530BD7-34D8-4453-A5FF-7D70859FBBC3}"/>
              </a:ext>
            </a:extLst>
          </p:cNvPr>
          <p:cNvSpPr/>
          <p:nvPr/>
        </p:nvSpPr>
        <p:spPr>
          <a:xfrm>
            <a:off x="7953158" y="1435996"/>
            <a:ext cx="1884288" cy="25636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ED9003-40FF-4727-BD93-0C4034D4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WhatsApp-Beispiel: 1. Semester GYM2</a:t>
            </a:r>
          </a:p>
        </p:txBody>
      </p:sp>
      <p:pic>
        <p:nvPicPr>
          <p:cNvPr id="5" name="Grafik 4" descr="Ein Bild, das draußen, Gebäude, Brücke, Turm enthält.&#10;&#10;Automatisch generierte Beschreibung">
            <a:extLst>
              <a:ext uri="{FF2B5EF4-FFF2-40B4-BE49-F238E27FC236}">
                <a16:creationId xmlns:a16="http://schemas.microsoft.com/office/drawing/2014/main" id="{D24F04A7-7AE0-4DE5-A33A-9EFD0F71A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26" y="1451047"/>
            <a:ext cx="1006544" cy="1504800"/>
          </a:xfrm>
          <a:prstGeom prst="rect">
            <a:avLst/>
          </a:prstGeom>
        </p:spPr>
      </p:pic>
      <p:pic>
        <p:nvPicPr>
          <p:cNvPr id="7" name="Grafik 6" descr="Ein Bild, das Gebäude, Turm, Foto, Front enthält.&#10;&#10;Automatisch generierte Beschreibung">
            <a:extLst>
              <a:ext uri="{FF2B5EF4-FFF2-40B4-BE49-F238E27FC236}">
                <a16:creationId xmlns:a16="http://schemas.microsoft.com/office/drawing/2014/main" id="{4C02CA4C-43F1-4846-83BE-E353B042A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79" y="1541081"/>
            <a:ext cx="1504766" cy="150476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D6F192-22E9-48D4-A32E-7730ECF69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95" y="2097101"/>
            <a:ext cx="1205026" cy="1024272"/>
          </a:xfrm>
          <a:prstGeom prst="rect">
            <a:avLst/>
          </a:prstGeom>
        </p:spPr>
      </p:pic>
      <p:pic>
        <p:nvPicPr>
          <p:cNvPr id="13" name="Grafik 12" descr="Ein Bild, das draußen, Turm, Gebäude, Wolken enthält.&#10;&#10;Automatisch generierte Beschreibung">
            <a:extLst>
              <a:ext uri="{FF2B5EF4-FFF2-40B4-BE49-F238E27FC236}">
                <a16:creationId xmlns:a16="http://schemas.microsoft.com/office/drawing/2014/main" id="{A0777FE0-DEE3-44EC-9D1A-FFEEACE12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327" y="4280074"/>
            <a:ext cx="964744" cy="1504800"/>
          </a:xfrm>
          <a:prstGeom prst="rect">
            <a:avLst/>
          </a:prstGeom>
        </p:spPr>
      </p:pic>
      <p:pic>
        <p:nvPicPr>
          <p:cNvPr id="15" name="Grafik 14" descr="Ein Bild, das Elektronik, sitzend, Anzeige, grün enthält.&#10;&#10;Automatisch generierte Beschreibung">
            <a:extLst>
              <a:ext uri="{FF2B5EF4-FFF2-40B4-BE49-F238E27FC236}">
                <a16:creationId xmlns:a16="http://schemas.microsoft.com/office/drawing/2014/main" id="{7DD09A63-AA24-4FF0-9C15-A9151C340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50" y="1535348"/>
            <a:ext cx="1504800" cy="1504800"/>
          </a:xfrm>
          <a:prstGeom prst="rect">
            <a:avLst/>
          </a:prstGeom>
        </p:spPr>
      </p:pic>
      <p:pic>
        <p:nvPicPr>
          <p:cNvPr id="19" name="Grafik 18" descr="Ein Bild, das Computer, Straße enthält.&#10;&#10;Automatisch generierte Beschreibung">
            <a:extLst>
              <a:ext uri="{FF2B5EF4-FFF2-40B4-BE49-F238E27FC236}">
                <a16:creationId xmlns:a16="http://schemas.microsoft.com/office/drawing/2014/main" id="{6AA15A1E-6B22-4113-B498-411FCE2376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88" y="4808251"/>
            <a:ext cx="1555200" cy="972000"/>
          </a:xfrm>
          <a:prstGeom prst="rect">
            <a:avLst/>
          </a:prstGeom>
        </p:spPr>
      </p:pic>
      <p:pic>
        <p:nvPicPr>
          <p:cNvPr id="21" name="Grafik 20" descr="Ein Bild, das Foto, sitzend, dunkel, Nacht enthält.&#10;&#10;Automatisch generierte Beschreibung">
            <a:extLst>
              <a:ext uri="{FF2B5EF4-FFF2-40B4-BE49-F238E27FC236}">
                <a16:creationId xmlns:a16="http://schemas.microsoft.com/office/drawing/2014/main" id="{EAA7C225-C677-469A-80BB-F3DA738DEF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18" y="4914663"/>
            <a:ext cx="984579" cy="984579"/>
          </a:xfrm>
          <a:prstGeom prst="rect">
            <a:avLst/>
          </a:prstGeom>
        </p:spPr>
      </p:pic>
      <p:pic>
        <p:nvPicPr>
          <p:cNvPr id="23" name="Grafik 22" descr="Ein Bild, das Elektronik, Anzeige, Parkplatz, sitzend enthält.&#10;&#10;Automatisch generierte Beschreibung">
            <a:extLst>
              <a:ext uri="{FF2B5EF4-FFF2-40B4-BE49-F238E27FC236}">
                <a16:creationId xmlns:a16="http://schemas.microsoft.com/office/drawing/2014/main" id="{0308ECB8-9931-493A-A8FD-74ED2ABB03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45" y="4359392"/>
            <a:ext cx="1504800" cy="15048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B2281BF-2FDF-41BF-8C26-E8E0E37C0E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2" y="1786173"/>
            <a:ext cx="1169674" cy="1169674"/>
          </a:xfrm>
          <a:prstGeom prst="rect">
            <a:avLst/>
          </a:prstGeom>
        </p:spPr>
      </p:pic>
      <p:pic>
        <p:nvPicPr>
          <p:cNvPr id="27" name="Grafik 26" descr="Ein Bild, das Monitor, Bildschirm, Computer enthält.&#10;&#10;Automatisch generierte Beschreibung">
            <a:extLst>
              <a:ext uri="{FF2B5EF4-FFF2-40B4-BE49-F238E27FC236}">
                <a16:creationId xmlns:a16="http://schemas.microsoft.com/office/drawing/2014/main" id="{02434AE6-F2B2-4AD5-A136-7BAE81F60B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189" y="1538969"/>
            <a:ext cx="1504800" cy="15048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5B6A044-68E6-42BB-BB78-87C8F2FAC8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45" y="4621075"/>
            <a:ext cx="1170000" cy="117000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3DDF2A97-100D-48F2-B379-E0A21A5F6445}"/>
              </a:ext>
            </a:extLst>
          </p:cNvPr>
          <p:cNvSpPr txBox="1"/>
          <p:nvPr/>
        </p:nvSpPr>
        <p:spPr>
          <a:xfrm>
            <a:off x="258028" y="3008249"/>
            <a:ext cx="20779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Alice</a:t>
            </a:r>
          </a:p>
          <a:p>
            <a:r>
              <a:rPr lang="de-CH"/>
              <a:t>verschickt Nachricht</a:t>
            </a:r>
          </a:p>
          <a:p>
            <a:r>
              <a:rPr lang="de-CH"/>
              <a:t>per WhatsApp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CB54958-D302-41C2-9068-3246796DC9A6}"/>
              </a:ext>
            </a:extLst>
          </p:cNvPr>
          <p:cNvSpPr txBox="1"/>
          <p:nvPr/>
        </p:nvSpPr>
        <p:spPr>
          <a:xfrm>
            <a:off x="2779018" y="300824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Analog/</a:t>
            </a:r>
          </a:p>
          <a:p>
            <a:r>
              <a:rPr lang="de-CH"/>
              <a:t>Digital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2775730-9B90-4805-B6E0-A29F3B9DBCC2}"/>
              </a:ext>
            </a:extLst>
          </p:cNvPr>
          <p:cNvSpPr txBox="1"/>
          <p:nvPr/>
        </p:nvSpPr>
        <p:spPr>
          <a:xfrm>
            <a:off x="6131816" y="3008249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Hardware</a:t>
            </a:r>
          </a:p>
          <a:p>
            <a:r>
              <a:rPr lang="de-CH"/>
              <a:t>Kenngrössen</a:t>
            </a:r>
          </a:p>
          <a:p>
            <a:r>
              <a:rPr lang="de-CH"/>
              <a:t>Meilensteine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9B23308-1D54-4BF9-B78D-71FFEDD0A6C4}"/>
              </a:ext>
            </a:extLst>
          </p:cNvPr>
          <p:cNvSpPr txBox="1"/>
          <p:nvPr/>
        </p:nvSpPr>
        <p:spPr>
          <a:xfrm>
            <a:off x="8032936" y="3014418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Rechnermodell</a:t>
            </a:r>
          </a:p>
          <a:p>
            <a:r>
              <a:rPr lang="de-CH"/>
              <a:t>Betriebssystem</a:t>
            </a:r>
          </a:p>
          <a:p>
            <a:r>
              <a:rPr lang="de-CH"/>
              <a:t>Freie Software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A449AAD-4BF8-43A7-83E1-6F691585660C}"/>
              </a:ext>
            </a:extLst>
          </p:cNvPr>
          <p:cNvSpPr txBox="1"/>
          <p:nvPr/>
        </p:nvSpPr>
        <p:spPr>
          <a:xfrm>
            <a:off x="10249799" y="3014418"/>
            <a:ext cx="1806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Algorithmus</a:t>
            </a:r>
          </a:p>
          <a:p>
            <a:r>
              <a:rPr lang="de-CH"/>
              <a:t>Programm</a:t>
            </a:r>
          </a:p>
          <a:p>
            <a:r>
              <a:rPr lang="de-CH"/>
              <a:t>Kompression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F05136F3-CC7C-4C7D-9118-3F78DAE67B85}"/>
              </a:ext>
            </a:extLst>
          </p:cNvPr>
          <p:cNvSpPr txBox="1"/>
          <p:nvPr/>
        </p:nvSpPr>
        <p:spPr>
          <a:xfrm>
            <a:off x="4515147" y="3009668"/>
            <a:ext cx="1504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Binärsystem</a:t>
            </a:r>
          </a:p>
          <a:p>
            <a:r>
              <a:rPr lang="de-CH"/>
              <a:t>Codierung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E56EE6B1-F5A2-4867-80A3-5621601213FD}"/>
              </a:ext>
            </a:extLst>
          </p:cNvPr>
          <p:cNvSpPr txBox="1"/>
          <p:nvPr/>
        </p:nvSpPr>
        <p:spPr>
          <a:xfrm>
            <a:off x="10245544" y="5833190"/>
            <a:ext cx="198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Simulationen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71C04E6-22A8-4371-B38E-328EC6DDD8E0}"/>
              </a:ext>
            </a:extLst>
          </p:cNvPr>
          <p:cNvSpPr txBox="1"/>
          <p:nvPr/>
        </p:nvSpPr>
        <p:spPr>
          <a:xfrm>
            <a:off x="8043497" y="5833190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Big Data</a:t>
            </a:r>
          </a:p>
          <a:p>
            <a:r>
              <a:rPr lang="de-CH"/>
              <a:t>Datamining</a:t>
            </a:r>
          </a:p>
          <a:p>
            <a:r>
              <a:rPr lang="de-CH"/>
              <a:t>Privatsphäre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A309956-4624-4E88-B206-61DA8899A4CE}"/>
              </a:ext>
            </a:extLst>
          </p:cNvPr>
          <p:cNvSpPr txBox="1"/>
          <p:nvPr/>
        </p:nvSpPr>
        <p:spPr>
          <a:xfrm>
            <a:off x="6158034" y="5831300"/>
            <a:ext cx="1201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Netzwerke</a:t>
            </a:r>
          </a:p>
          <a:p>
            <a:r>
              <a:rPr lang="de-CH"/>
              <a:t>Protokoll</a:t>
            </a:r>
          </a:p>
          <a:p>
            <a:r>
              <a:rPr lang="de-CH"/>
              <a:t>Angriffe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DDF605D8-A6BE-4C1C-904B-465C939D20BE}"/>
              </a:ext>
            </a:extLst>
          </p:cNvPr>
          <p:cNvSpPr txBox="1"/>
          <p:nvPr/>
        </p:nvSpPr>
        <p:spPr>
          <a:xfrm>
            <a:off x="4556056" y="583483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Sicherheit</a:t>
            </a:r>
          </a:p>
          <a:p>
            <a:r>
              <a:rPr lang="de-CH"/>
              <a:t>Virtuelle ID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673AC40-27D8-49FC-9EDC-D1E55570B640}"/>
              </a:ext>
            </a:extLst>
          </p:cNvPr>
          <p:cNvSpPr txBox="1"/>
          <p:nvPr/>
        </p:nvSpPr>
        <p:spPr>
          <a:xfrm>
            <a:off x="2757040" y="5831300"/>
            <a:ext cx="10852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Bob</a:t>
            </a:r>
          </a:p>
          <a:p>
            <a:r>
              <a:rPr lang="de-CH"/>
              <a:t>Empfängt</a:t>
            </a:r>
          </a:p>
          <a:p>
            <a:r>
              <a:rPr lang="de-CH"/>
              <a:t>Nachricht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00A3A61-61C9-4BD4-8478-54B1D2DAB791}"/>
              </a:ext>
            </a:extLst>
          </p:cNvPr>
          <p:cNvSpPr txBox="1"/>
          <p:nvPr/>
        </p:nvSpPr>
        <p:spPr>
          <a:xfrm>
            <a:off x="592494" y="5831300"/>
            <a:ext cx="47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ICT</a:t>
            </a:r>
          </a:p>
        </p:txBody>
      </p: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AE265466-67E3-493A-B494-A82DE7316B03}"/>
              </a:ext>
            </a:extLst>
          </p:cNvPr>
          <p:cNvCxnSpPr>
            <a:cxnSpLocks/>
          </p:cNvCxnSpPr>
          <p:nvPr/>
        </p:nvCxnSpPr>
        <p:spPr>
          <a:xfrm>
            <a:off x="1345939" y="2371010"/>
            <a:ext cx="138935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1414D17B-B0FB-4325-BFAE-31761B896396}"/>
              </a:ext>
            </a:extLst>
          </p:cNvPr>
          <p:cNvCxnSpPr/>
          <p:nvPr/>
        </p:nvCxnSpPr>
        <p:spPr>
          <a:xfrm>
            <a:off x="3931659" y="2353239"/>
            <a:ext cx="64814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96393F68-AD39-4265-8513-1F3B3FDE3B03}"/>
              </a:ext>
            </a:extLst>
          </p:cNvPr>
          <p:cNvCxnSpPr/>
          <p:nvPr/>
        </p:nvCxnSpPr>
        <p:spPr>
          <a:xfrm>
            <a:off x="5385820" y="2349594"/>
            <a:ext cx="1148228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AB15F3A9-EBBF-4748-B1E8-D8AE82B376CD}"/>
              </a:ext>
            </a:extLst>
          </p:cNvPr>
          <p:cNvCxnSpPr/>
          <p:nvPr/>
        </p:nvCxnSpPr>
        <p:spPr>
          <a:xfrm>
            <a:off x="7135688" y="2349594"/>
            <a:ext cx="948949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FD0915D0-7354-49F0-9A75-41DB2EDBD5CC}"/>
              </a:ext>
            </a:extLst>
          </p:cNvPr>
          <p:cNvCxnSpPr/>
          <p:nvPr/>
        </p:nvCxnSpPr>
        <p:spPr>
          <a:xfrm>
            <a:off x="8938567" y="2353137"/>
            <a:ext cx="1263051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7C6A66C6-EFB3-46C9-B3A0-770882C30E20}"/>
              </a:ext>
            </a:extLst>
          </p:cNvPr>
          <p:cNvCxnSpPr/>
          <p:nvPr/>
        </p:nvCxnSpPr>
        <p:spPr>
          <a:xfrm>
            <a:off x="9731118" y="5344428"/>
            <a:ext cx="535657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C215EBAF-C1E1-45EA-BA20-024D211D2CCC}"/>
              </a:ext>
            </a:extLst>
          </p:cNvPr>
          <p:cNvCxnSpPr/>
          <p:nvPr/>
        </p:nvCxnSpPr>
        <p:spPr>
          <a:xfrm>
            <a:off x="7249935" y="5347967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04303337-DF07-4073-8261-88022D98773D}"/>
              </a:ext>
            </a:extLst>
          </p:cNvPr>
          <p:cNvCxnSpPr/>
          <p:nvPr/>
        </p:nvCxnSpPr>
        <p:spPr>
          <a:xfrm>
            <a:off x="5385468" y="5351506"/>
            <a:ext cx="862682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B3B8CA5D-06C6-4AE3-83F8-392BEB4753EA}"/>
              </a:ext>
            </a:extLst>
          </p:cNvPr>
          <p:cNvCxnSpPr/>
          <p:nvPr/>
        </p:nvCxnSpPr>
        <p:spPr>
          <a:xfrm>
            <a:off x="3748285" y="5344414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62365F29-731A-4CA2-8E80-99507111BADE}"/>
              </a:ext>
            </a:extLst>
          </p:cNvPr>
          <p:cNvCxnSpPr/>
          <p:nvPr/>
        </p:nvCxnSpPr>
        <p:spPr>
          <a:xfrm>
            <a:off x="10664456" y="3899680"/>
            <a:ext cx="0" cy="34849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9AAFC95-F0CD-4435-B650-987F7C5F41E6}"/>
              </a:ext>
            </a:extLst>
          </p:cNvPr>
          <p:cNvGrpSpPr/>
          <p:nvPr/>
        </p:nvGrpSpPr>
        <p:grpSpPr>
          <a:xfrm>
            <a:off x="489577" y="4819117"/>
            <a:ext cx="981804" cy="1000082"/>
            <a:chOff x="489577" y="4819117"/>
            <a:chExt cx="981804" cy="1000082"/>
          </a:xfrm>
        </p:grpSpPr>
        <p:pic>
          <p:nvPicPr>
            <p:cNvPr id="69" name="Grafik 68">
              <a:extLst>
                <a:ext uri="{FF2B5EF4-FFF2-40B4-BE49-F238E27FC236}">
                  <a16:creationId xmlns:a16="http://schemas.microsoft.com/office/drawing/2014/main" id="{12274FD4-C084-4101-B2F1-666013E2C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917" y="4819117"/>
              <a:ext cx="457143" cy="457143"/>
            </a:xfrm>
            <a:prstGeom prst="rect">
              <a:avLst/>
            </a:prstGeom>
          </p:spPr>
        </p:pic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53193A1B-C26E-4BC5-81C0-EDF6ADE7C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238" y="5249140"/>
              <a:ext cx="457143" cy="457143"/>
            </a:xfrm>
            <a:prstGeom prst="rect">
              <a:avLst/>
            </a:prstGeom>
          </p:spPr>
        </p:pic>
        <p:pic>
          <p:nvPicPr>
            <p:cNvPr id="73" name="Grafik 72">
              <a:extLst>
                <a:ext uri="{FF2B5EF4-FFF2-40B4-BE49-F238E27FC236}">
                  <a16:creationId xmlns:a16="http://schemas.microsoft.com/office/drawing/2014/main" id="{15E9F8BF-A5E6-40FB-9F59-918C0EF9B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577" y="5362056"/>
              <a:ext cx="457143" cy="457143"/>
            </a:xfrm>
            <a:prstGeom prst="rect">
              <a:avLst/>
            </a:prstGeom>
          </p:spPr>
        </p:pic>
      </p:grpSp>
      <p:pic>
        <p:nvPicPr>
          <p:cNvPr id="75" name="Grafik 74">
            <a:extLst>
              <a:ext uri="{FF2B5EF4-FFF2-40B4-BE49-F238E27FC236}">
                <a16:creationId xmlns:a16="http://schemas.microsoft.com/office/drawing/2014/main" id="{71864D8A-9FFD-4697-9C99-ECE647C03FB2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51" y="2963033"/>
            <a:ext cx="396000" cy="396000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56D369BD-1700-4CF1-B443-EE7A76F04136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75" y="3231000"/>
            <a:ext cx="396000" cy="3960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624CFA22-0FE5-48D4-B4B3-FB672591B413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2960346"/>
            <a:ext cx="396000" cy="3960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CB3866AC-4E0C-4675-B51C-5B08941DC4CE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3271914"/>
            <a:ext cx="396000" cy="3960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6353E002-5470-4A12-91EC-C6A0A35CE050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5793999"/>
            <a:ext cx="396000" cy="3960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F216E7A4-D2B9-4DB7-9AE0-F45B7CAB6749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6049617"/>
            <a:ext cx="396000" cy="3960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D1146312-B1DA-4785-BFDA-59A9EFCAFC07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" y="5790884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86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hteck 103">
            <a:extLst>
              <a:ext uri="{FF2B5EF4-FFF2-40B4-BE49-F238E27FC236}">
                <a16:creationId xmlns:a16="http://schemas.microsoft.com/office/drawing/2014/main" id="{FF961F83-6161-4A05-9710-15A0DA9CCCD3}"/>
              </a:ext>
            </a:extLst>
          </p:cNvPr>
          <p:cNvSpPr/>
          <p:nvPr/>
        </p:nvSpPr>
        <p:spPr>
          <a:xfrm>
            <a:off x="2723964" y="1435996"/>
            <a:ext cx="1415694" cy="256368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2" name="Rechteck 101">
            <a:extLst>
              <a:ext uri="{FF2B5EF4-FFF2-40B4-BE49-F238E27FC236}">
                <a16:creationId xmlns:a16="http://schemas.microsoft.com/office/drawing/2014/main" id="{CEC329AF-0368-4003-A594-E63B438ACF42}"/>
              </a:ext>
            </a:extLst>
          </p:cNvPr>
          <p:cNvSpPr/>
          <p:nvPr/>
        </p:nvSpPr>
        <p:spPr>
          <a:xfrm>
            <a:off x="7953158" y="4189956"/>
            <a:ext cx="1884288" cy="256368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0" name="Rechteck 99">
            <a:extLst>
              <a:ext uri="{FF2B5EF4-FFF2-40B4-BE49-F238E27FC236}">
                <a16:creationId xmlns:a16="http://schemas.microsoft.com/office/drawing/2014/main" id="{7ED47C34-011D-42DC-9E11-FEF8FDBD3E96}"/>
              </a:ext>
            </a:extLst>
          </p:cNvPr>
          <p:cNvSpPr/>
          <p:nvPr/>
        </p:nvSpPr>
        <p:spPr>
          <a:xfrm>
            <a:off x="2729673" y="4189956"/>
            <a:ext cx="1415694" cy="256368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962F10E2-6999-4A7D-8D3B-C755D37C38DC}"/>
              </a:ext>
            </a:extLst>
          </p:cNvPr>
          <p:cNvSpPr/>
          <p:nvPr/>
        </p:nvSpPr>
        <p:spPr>
          <a:xfrm>
            <a:off x="4452415" y="4190950"/>
            <a:ext cx="1415695" cy="256368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ED9003-40FF-4727-BD93-0C4034D4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WhatsApp-Beispiel: 2. Semester GYM2</a:t>
            </a:r>
          </a:p>
        </p:txBody>
      </p:sp>
      <p:pic>
        <p:nvPicPr>
          <p:cNvPr id="5" name="Grafik 4" descr="Ein Bild, das draußen, Gebäude, Brücke, Turm enthält.&#10;&#10;Automatisch generierte Beschreibung">
            <a:extLst>
              <a:ext uri="{FF2B5EF4-FFF2-40B4-BE49-F238E27FC236}">
                <a16:creationId xmlns:a16="http://schemas.microsoft.com/office/drawing/2014/main" id="{D24F04A7-7AE0-4DE5-A33A-9EFD0F71A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26" y="1451047"/>
            <a:ext cx="1006544" cy="1504800"/>
          </a:xfrm>
          <a:prstGeom prst="rect">
            <a:avLst/>
          </a:prstGeom>
        </p:spPr>
      </p:pic>
      <p:pic>
        <p:nvPicPr>
          <p:cNvPr id="7" name="Grafik 6" descr="Ein Bild, das Gebäude, Turm, Foto, Front enthält.&#10;&#10;Automatisch generierte Beschreibung">
            <a:extLst>
              <a:ext uri="{FF2B5EF4-FFF2-40B4-BE49-F238E27FC236}">
                <a16:creationId xmlns:a16="http://schemas.microsoft.com/office/drawing/2014/main" id="{4C02CA4C-43F1-4846-83BE-E353B042A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79" y="1541081"/>
            <a:ext cx="1504766" cy="150476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D6F192-22E9-48D4-A32E-7730ECF69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95" y="2097101"/>
            <a:ext cx="1205026" cy="1024272"/>
          </a:xfrm>
          <a:prstGeom prst="rect">
            <a:avLst/>
          </a:prstGeom>
        </p:spPr>
      </p:pic>
      <p:pic>
        <p:nvPicPr>
          <p:cNvPr id="13" name="Grafik 12" descr="Ein Bild, das draußen, Turm, Gebäude, Wolken enthält.&#10;&#10;Automatisch generierte Beschreibung">
            <a:extLst>
              <a:ext uri="{FF2B5EF4-FFF2-40B4-BE49-F238E27FC236}">
                <a16:creationId xmlns:a16="http://schemas.microsoft.com/office/drawing/2014/main" id="{A0777FE0-DEE3-44EC-9D1A-FFEEACE12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327" y="4280074"/>
            <a:ext cx="964744" cy="1504800"/>
          </a:xfrm>
          <a:prstGeom prst="rect">
            <a:avLst/>
          </a:prstGeom>
        </p:spPr>
      </p:pic>
      <p:pic>
        <p:nvPicPr>
          <p:cNvPr id="15" name="Grafik 14" descr="Ein Bild, das Elektronik, sitzend, Anzeige, grün enthält.&#10;&#10;Automatisch generierte Beschreibung">
            <a:extLst>
              <a:ext uri="{FF2B5EF4-FFF2-40B4-BE49-F238E27FC236}">
                <a16:creationId xmlns:a16="http://schemas.microsoft.com/office/drawing/2014/main" id="{7DD09A63-AA24-4FF0-9C15-A9151C340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50" y="1535348"/>
            <a:ext cx="1504800" cy="1504800"/>
          </a:xfrm>
          <a:prstGeom prst="rect">
            <a:avLst/>
          </a:prstGeom>
        </p:spPr>
      </p:pic>
      <p:pic>
        <p:nvPicPr>
          <p:cNvPr id="19" name="Grafik 18" descr="Ein Bild, das Computer, Straße enthält.&#10;&#10;Automatisch generierte Beschreibung">
            <a:extLst>
              <a:ext uri="{FF2B5EF4-FFF2-40B4-BE49-F238E27FC236}">
                <a16:creationId xmlns:a16="http://schemas.microsoft.com/office/drawing/2014/main" id="{6AA15A1E-6B22-4113-B498-411FCE2376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88" y="4808251"/>
            <a:ext cx="1555200" cy="972000"/>
          </a:xfrm>
          <a:prstGeom prst="rect">
            <a:avLst/>
          </a:prstGeom>
        </p:spPr>
      </p:pic>
      <p:pic>
        <p:nvPicPr>
          <p:cNvPr id="21" name="Grafik 20" descr="Ein Bild, das Foto, sitzend, dunkel, Nacht enthält.&#10;&#10;Automatisch generierte Beschreibung">
            <a:extLst>
              <a:ext uri="{FF2B5EF4-FFF2-40B4-BE49-F238E27FC236}">
                <a16:creationId xmlns:a16="http://schemas.microsoft.com/office/drawing/2014/main" id="{EAA7C225-C677-469A-80BB-F3DA738DEF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18" y="4914663"/>
            <a:ext cx="984579" cy="984579"/>
          </a:xfrm>
          <a:prstGeom prst="rect">
            <a:avLst/>
          </a:prstGeom>
        </p:spPr>
      </p:pic>
      <p:pic>
        <p:nvPicPr>
          <p:cNvPr id="23" name="Grafik 22" descr="Ein Bild, das Elektronik, Anzeige, Parkplatz, sitzend enthält.&#10;&#10;Automatisch generierte Beschreibung">
            <a:extLst>
              <a:ext uri="{FF2B5EF4-FFF2-40B4-BE49-F238E27FC236}">
                <a16:creationId xmlns:a16="http://schemas.microsoft.com/office/drawing/2014/main" id="{0308ECB8-9931-493A-A8FD-74ED2ABB03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45" y="4359392"/>
            <a:ext cx="1504800" cy="15048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B2281BF-2FDF-41BF-8C26-E8E0E37C0E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2" y="1786173"/>
            <a:ext cx="1169674" cy="1169674"/>
          </a:xfrm>
          <a:prstGeom prst="rect">
            <a:avLst/>
          </a:prstGeom>
        </p:spPr>
      </p:pic>
      <p:pic>
        <p:nvPicPr>
          <p:cNvPr id="27" name="Grafik 26" descr="Ein Bild, das Monitor, Bildschirm, Computer enthält.&#10;&#10;Automatisch generierte Beschreibung">
            <a:extLst>
              <a:ext uri="{FF2B5EF4-FFF2-40B4-BE49-F238E27FC236}">
                <a16:creationId xmlns:a16="http://schemas.microsoft.com/office/drawing/2014/main" id="{02434AE6-F2B2-4AD5-A136-7BAE81F60B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189" y="1538969"/>
            <a:ext cx="1504800" cy="15048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5B6A044-68E6-42BB-BB78-87C8F2FAC8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45" y="4621075"/>
            <a:ext cx="1170000" cy="117000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3DDF2A97-100D-48F2-B379-E0A21A5F6445}"/>
              </a:ext>
            </a:extLst>
          </p:cNvPr>
          <p:cNvSpPr txBox="1"/>
          <p:nvPr/>
        </p:nvSpPr>
        <p:spPr>
          <a:xfrm>
            <a:off x="258028" y="3008249"/>
            <a:ext cx="20779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Alice</a:t>
            </a:r>
          </a:p>
          <a:p>
            <a:r>
              <a:rPr lang="de-CH"/>
              <a:t>verschickt Nachricht</a:t>
            </a:r>
          </a:p>
          <a:p>
            <a:r>
              <a:rPr lang="de-CH"/>
              <a:t>per WhatsApp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CB54958-D302-41C2-9068-3246796DC9A6}"/>
              </a:ext>
            </a:extLst>
          </p:cNvPr>
          <p:cNvSpPr txBox="1"/>
          <p:nvPr/>
        </p:nvSpPr>
        <p:spPr>
          <a:xfrm>
            <a:off x="2779018" y="300824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Analog/</a:t>
            </a:r>
          </a:p>
          <a:p>
            <a:r>
              <a:rPr lang="de-CH"/>
              <a:t>Digital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2775730-9B90-4805-B6E0-A29F3B9DBCC2}"/>
              </a:ext>
            </a:extLst>
          </p:cNvPr>
          <p:cNvSpPr txBox="1"/>
          <p:nvPr/>
        </p:nvSpPr>
        <p:spPr>
          <a:xfrm>
            <a:off x="6131816" y="3008249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Hardware</a:t>
            </a:r>
          </a:p>
          <a:p>
            <a:r>
              <a:rPr lang="de-CH"/>
              <a:t>Kenngrössen</a:t>
            </a:r>
          </a:p>
          <a:p>
            <a:r>
              <a:rPr lang="de-CH"/>
              <a:t>Meilensteine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9B23308-1D54-4BF9-B78D-71FFEDD0A6C4}"/>
              </a:ext>
            </a:extLst>
          </p:cNvPr>
          <p:cNvSpPr txBox="1"/>
          <p:nvPr/>
        </p:nvSpPr>
        <p:spPr>
          <a:xfrm>
            <a:off x="8032936" y="3014418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Rechnermodell</a:t>
            </a:r>
          </a:p>
          <a:p>
            <a:r>
              <a:rPr lang="de-CH"/>
              <a:t>Betriebssystem</a:t>
            </a:r>
          </a:p>
          <a:p>
            <a:r>
              <a:rPr lang="de-CH"/>
              <a:t>Freie Software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A449AAD-4BF8-43A7-83E1-6F691585660C}"/>
              </a:ext>
            </a:extLst>
          </p:cNvPr>
          <p:cNvSpPr txBox="1"/>
          <p:nvPr/>
        </p:nvSpPr>
        <p:spPr>
          <a:xfrm>
            <a:off x="10249799" y="3014418"/>
            <a:ext cx="1806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Algorithmus</a:t>
            </a:r>
          </a:p>
          <a:p>
            <a:r>
              <a:rPr lang="de-CH"/>
              <a:t>Programm</a:t>
            </a:r>
          </a:p>
          <a:p>
            <a:r>
              <a:rPr lang="de-CH"/>
              <a:t>Kompression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F05136F3-CC7C-4C7D-9118-3F78DAE67B85}"/>
              </a:ext>
            </a:extLst>
          </p:cNvPr>
          <p:cNvSpPr txBox="1"/>
          <p:nvPr/>
        </p:nvSpPr>
        <p:spPr>
          <a:xfrm>
            <a:off x="4515147" y="3009668"/>
            <a:ext cx="1504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Binärsystem</a:t>
            </a:r>
          </a:p>
          <a:p>
            <a:r>
              <a:rPr lang="de-CH"/>
              <a:t>Codierung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E56EE6B1-F5A2-4867-80A3-5621601213FD}"/>
              </a:ext>
            </a:extLst>
          </p:cNvPr>
          <p:cNvSpPr txBox="1"/>
          <p:nvPr/>
        </p:nvSpPr>
        <p:spPr>
          <a:xfrm>
            <a:off x="10245544" y="5833190"/>
            <a:ext cx="198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Simulationen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71C04E6-22A8-4371-B38E-328EC6DDD8E0}"/>
              </a:ext>
            </a:extLst>
          </p:cNvPr>
          <p:cNvSpPr txBox="1"/>
          <p:nvPr/>
        </p:nvSpPr>
        <p:spPr>
          <a:xfrm>
            <a:off x="8043497" y="5833190"/>
            <a:ext cx="1981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Big Data</a:t>
            </a:r>
          </a:p>
          <a:p>
            <a:r>
              <a:rPr lang="de-CH"/>
              <a:t>Datamining</a:t>
            </a:r>
          </a:p>
          <a:p>
            <a:r>
              <a:rPr lang="de-CH"/>
              <a:t>Privatsphäre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A309956-4624-4E88-B206-61DA8899A4CE}"/>
              </a:ext>
            </a:extLst>
          </p:cNvPr>
          <p:cNvSpPr txBox="1"/>
          <p:nvPr/>
        </p:nvSpPr>
        <p:spPr>
          <a:xfrm>
            <a:off x="6158034" y="5831300"/>
            <a:ext cx="1201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Netzwerke</a:t>
            </a:r>
          </a:p>
          <a:p>
            <a:r>
              <a:rPr lang="de-CH"/>
              <a:t>Protokoll</a:t>
            </a:r>
          </a:p>
          <a:p>
            <a:r>
              <a:rPr lang="de-CH"/>
              <a:t>Angriffe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DDF605D8-A6BE-4C1C-904B-465C939D20BE}"/>
              </a:ext>
            </a:extLst>
          </p:cNvPr>
          <p:cNvSpPr txBox="1"/>
          <p:nvPr/>
        </p:nvSpPr>
        <p:spPr>
          <a:xfrm>
            <a:off x="4556056" y="5834839"/>
            <a:ext cx="198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Sicherheit</a:t>
            </a:r>
          </a:p>
          <a:p>
            <a:r>
              <a:rPr lang="de-CH"/>
              <a:t>Virtuelle ID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673AC40-27D8-49FC-9EDC-D1E55570B640}"/>
              </a:ext>
            </a:extLst>
          </p:cNvPr>
          <p:cNvSpPr txBox="1"/>
          <p:nvPr/>
        </p:nvSpPr>
        <p:spPr>
          <a:xfrm>
            <a:off x="2757040" y="5831300"/>
            <a:ext cx="10852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/>
              <a:t>Bob</a:t>
            </a:r>
          </a:p>
          <a:p>
            <a:r>
              <a:rPr lang="de-CH"/>
              <a:t>Empfängt</a:t>
            </a:r>
          </a:p>
          <a:p>
            <a:r>
              <a:rPr lang="de-CH"/>
              <a:t>Nachricht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00A3A61-61C9-4BD4-8478-54B1D2DAB791}"/>
              </a:ext>
            </a:extLst>
          </p:cNvPr>
          <p:cNvSpPr txBox="1"/>
          <p:nvPr/>
        </p:nvSpPr>
        <p:spPr>
          <a:xfrm>
            <a:off x="592494" y="5831300"/>
            <a:ext cx="47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ICT</a:t>
            </a:r>
          </a:p>
        </p:txBody>
      </p: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AE265466-67E3-493A-B494-A82DE7316B03}"/>
              </a:ext>
            </a:extLst>
          </p:cNvPr>
          <p:cNvCxnSpPr>
            <a:cxnSpLocks/>
          </p:cNvCxnSpPr>
          <p:nvPr/>
        </p:nvCxnSpPr>
        <p:spPr>
          <a:xfrm>
            <a:off x="1345939" y="2371010"/>
            <a:ext cx="138935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1414D17B-B0FB-4325-BFAE-31761B896396}"/>
              </a:ext>
            </a:extLst>
          </p:cNvPr>
          <p:cNvCxnSpPr/>
          <p:nvPr/>
        </p:nvCxnSpPr>
        <p:spPr>
          <a:xfrm>
            <a:off x="3931659" y="2353239"/>
            <a:ext cx="648145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96393F68-AD39-4265-8513-1F3B3FDE3B03}"/>
              </a:ext>
            </a:extLst>
          </p:cNvPr>
          <p:cNvCxnSpPr/>
          <p:nvPr/>
        </p:nvCxnSpPr>
        <p:spPr>
          <a:xfrm>
            <a:off x="5385820" y="2349594"/>
            <a:ext cx="1148228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AB15F3A9-EBBF-4748-B1E8-D8AE82B376CD}"/>
              </a:ext>
            </a:extLst>
          </p:cNvPr>
          <p:cNvCxnSpPr/>
          <p:nvPr/>
        </p:nvCxnSpPr>
        <p:spPr>
          <a:xfrm>
            <a:off x="7135688" y="2349594"/>
            <a:ext cx="948949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FD0915D0-7354-49F0-9A75-41DB2EDBD5CC}"/>
              </a:ext>
            </a:extLst>
          </p:cNvPr>
          <p:cNvCxnSpPr/>
          <p:nvPr/>
        </p:nvCxnSpPr>
        <p:spPr>
          <a:xfrm>
            <a:off x="8938567" y="2353137"/>
            <a:ext cx="1263051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7C6A66C6-EFB3-46C9-B3A0-770882C30E20}"/>
              </a:ext>
            </a:extLst>
          </p:cNvPr>
          <p:cNvCxnSpPr/>
          <p:nvPr/>
        </p:nvCxnSpPr>
        <p:spPr>
          <a:xfrm>
            <a:off x="9731118" y="5344428"/>
            <a:ext cx="535657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C215EBAF-C1E1-45EA-BA20-024D211D2CCC}"/>
              </a:ext>
            </a:extLst>
          </p:cNvPr>
          <p:cNvCxnSpPr/>
          <p:nvPr/>
        </p:nvCxnSpPr>
        <p:spPr>
          <a:xfrm>
            <a:off x="7249935" y="5347967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04303337-DF07-4073-8261-88022D98773D}"/>
              </a:ext>
            </a:extLst>
          </p:cNvPr>
          <p:cNvCxnSpPr/>
          <p:nvPr/>
        </p:nvCxnSpPr>
        <p:spPr>
          <a:xfrm>
            <a:off x="5385468" y="5351506"/>
            <a:ext cx="862682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B3B8CA5D-06C6-4AE3-83F8-392BEB4753EA}"/>
              </a:ext>
            </a:extLst>
          </p:cNvPr>
          <p:cNvCxnSpPr/>
          <p:nvPr/>
        </p:nvCxnSpPr>
        <p:spPr>
          <a:xfrm>
            <a:off x="3748285" y="5344414"/>
            <a:ext cx="784256" cy="0"/>
          </a:xfrm>
          <a:prstGeom prst="line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62365F29-731A-4CA2-8E80-99507111BADE}"/>
              </a:ext>
            </a:extLst>
          </p:cNvPr>
          <p:cNvCxnSpPr/>
          <p:nvPr/>
        </p:nvCxnSpPr>
        <p:spPr>
          <a:xfrm>
            <a:off x="10664456" y="3899680"/>
            <a:ext cx="0" cy="34849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3371EC1-1A86-4DD9-9437-E07C3C90D26A}"/>
              </a:ext>
            </a:extLst>
          </p:cNvPr>
          <p:cNvGrpSpPr/>
          <p:nvPr/>
        </p:nvGrpSpPr>
        <p:grpSpPr>
          <a:xfrm>
            <a:off x="489577" y="4819117"/>
            <a:ext cx="981804" cy="1000082"/>
            <a:chOff x="489577" y="4819117"/>
            <a:chExt cx="981804" cy="1000082"/>
          </a:xfrm>
        </p:grpSpPr>
        <p:pic>
          <p:nvPicPr>
            <p:cNvPr id="69" name="Grafik 68">
              <a:extLst>
                <a:ext uri="{FF2B5EF4-FFF2-40B4-BE49-F238E27FC236}">
                  <a16:creationId xmlns:a16="http://schemas.microsoft.com/office/drawing/2014/main" id="{12274FD4-C084-4101-B2F1-666013E2C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917" y="4819117"/>
              <a:ext cx="457143" cy="457143"/>
            </a:xfrm>
            <a:prstGeom prst="rect">
              <a:avLst/>
            </a:prstGeom>
          </p:spPr>
        </p:pic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53193A1B-C26E-4BC5-81C0-EDF6ADE7C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238" y="5249140"/>
              <a:ext cx="457143" cy="457143"/>
            </a:xfrm>
            <a:prstGeom prst="rect">
              <a:avLst/>
            </a:prstGeom>
          </p:spPr>
        </p:pic>
        <p:pic>
          <p:nvPicPr>
            <p:cNvPr id="73" name="Grafik 72">
              <a:extLst>
                <a:ext uri="{FF2B5EF4-FFF2-40B4-BE49-F238E27FC236}">
                  <a16:creationId xmlns:a16="http://schemas.microsoft.com/office/drawing/2014/main" id="{15E9F8BF-A5E6-40FB-9F59-918C0EF9B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577" y="5362056"/>
              <a:ext cx="457143" cy="457143"/>
            </a:xfrm>
            <a:prstGeom prst="rect">
              <a:avLst/>
            </a:prstGeom>
          </p:spPr>
        </p:pic>
      </p:grpSp>
      <p:pic>
        <p:nvPicPr>
          <p:cNvPr id="75" name="Grafik 74">
            <a:extLst>
              <a:ext uri="{FF2B5EF4-FFF2-40B4-BE49-F238E27FC236}">
                <a16:creationId xmlns:a16="http://schemas.microsoft.com/office/drawing/2014/main" id="{71864D8A-9FFD-4697-9C99-ECE647C03FB2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51" y="2963033"/>
            <a:ext cx="396000" cy="396000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56D369BD-1700-4CF1-B443-EE7A76F04136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75" y="3231000"/>
            <a:ext cx="396000" cy="3960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624CFA22-0FE5-48D4-B4B3-FB672591B413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2960346"/>
            <a:ext cx="396000" cy="3960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CB3866AC-4E0C-4675-B51C-5B08941DC4CE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52" y="3271914"/>
            <a:ext cx="396000" cy="3960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6353E002-5470-4A12-91EC-C6A0A35CE050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5793999"/>
            <a:ext cx="396000" cy="3960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F216E7A4-D2B9-4DB7-9AE0-F45B7CAB6749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049" y="6049617"/>
            <a:ext cx="396000" cy="3960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D1146312-B1DA-4785-BFDA-59A9EFCAFC07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" y="5790884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5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39BCBB-50F6-46B2-94FE-39F36745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Ausblick: Rechnernetze</a:t>
            </a:r>
          </a:p>
        </p:txBody>
      </p:sp>
      <p:pic>
        <p:nvPicPr>
          <p:cNvPr id="24" name="Grafik 23" descr="Ein Bild, das Elektronik, Computer, schließen, haltend enthält.&#10;&#10;Automatisch generierte Beschreibung">
            <a:extLst>
              <a:ext uri="{FF2B5EF4-FFF2-40B4-BE49-F238E27FC236}">
                <a16:creationId xmlns:a16="http://schemas.microsoft.com/office/drawing/2014/main" id="{30384F5D-26FB-4008-98A1-12AA77069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" y="3264319"/>
            <a:ext cx="2381250" cy="433388"/>
          </a:xfrm>
          <a:prstGeom prst="rect">
            <a:avLst/>
          </a:prstGeom>
        </p:spPr>
      </p:pic>
      <p:pic>
        <p:nvPicPr>
          <p:cNvPr id="25" name="Grafik 24" descr="Ein Bild, das Elektronik, Computer, sitzend, Tisch enthält.&#10;&#10;Automatisch generierte Beschreibung">
            <a:extLst>
              <a:ext uri="{FF2B5EF4-FFF2-40B4-BE49-F238E27FC236}">
                <a16:creationId xmlns:a16="http://schemas.microsoft.com/office/drawing/2014/main" id="{8D246B8A-7735-4618-B1DC-24C6754F0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425" y="3033941"/>
            <a:ext cx="1487488" cy="1487488"/>
          </a:xfrm>
          <a:prstGeom prst="rect">
            <a:avLst/>
          </a:prstGeom>
        </p:spPr>
      </p:pic>
      <p:pic>
        <p:nvPicPr>
          <p:cNvPr id="26" name="Grafik 25" descr="Ein Bild, das Elektronik, Computer, drinnen, Tisch enthält.&#10;&#10;Automatisch generierte Beschreibung">
            <a:extLst>
              <a:ext uri="{FF2B5EF4-FFF2-40B4-BE49-F238E27FC236}">
                <a16:creationId xmlns:a16="http://schemas.microsoft.com/office/drawing/2014/main" id="{6F8E63B2-2458-4CD9-A489-AFC7BA2DA0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363" y="4932096"/>
            <a:ext cx="1523809" cy="1523809"/>
          </a:xfrm>
          <a:prstGeom prst="rect">
            <a:avLst/>
          </a:prstGeom>
        </p:spPr>
      </p:pic>
      <p:pic>
        <p:nvPicPr>
          <p:cNvPr id="27" name="Grafik 26" descr="Ein Bild, das Elektronik, Computer, drinnen, Tisch enthält.&#10;&#10;Automatisch generierte Beschreibung">
            <a:extLst>
              <a:ext uri="{FF2B5EF4-FFF2-40B4-BE49-F238E27FC236}">
                <a16:creationId xmlns:a16="http://schemas.microsoft.com/office/drawing/2014/main" id="{C49EB509-0D42-4D97-B49E-159BF492C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701" y="4932096"/>
            <a:ext cx="1523809" cy="1523809"/>
          </a:xfrm>
          <a:prstGeom prst="rect">
            <a:avLst/>
          </a:prstGeom>
        </p:spPr>
      </p:pic>
      <p:pic>
        <p:nvPicPr>
          <p:cNvPr id="28" name="Grafik 27" descr="Ein Bild, das Elektronik, Computer, schließen, haltend enthält.&#10;&#10;Automatisch generierte Beschreibung">
            <a:extLst>
              <a:ext uri="{FF2B5EF4-FFF2-40B4-BE49-F238E27FC236}">
                <a16:creationId xmlns:a16="http://schemas.microsoft.com/office/drawing/2014/main" id="{4E0BBEB4-68C3-41F5-9175-91D725945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8" y="4037241"/>
            <a:ext cx="2381250" cy="433388"/>
          </a:xfrm>
          <a:prstGeom prst="rect">
            <a:avLst/>
          </a:prstGeom>
        </p:spPr>
      </p:pic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F8E71DF1-27A7-4CF9-8C70-C07A38DFFA05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836058" y="4037241"/>
            <a:ext cx="1661788" cy="216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Grafik 29" descr="Ein Bild, das Uhr enthält.&#10;&#10;Automatisch generierte Beschreibung">
            <a:extLst>
              <a:ext uri="{FF2B5EF4-FFF2-40B4-BE49-F238E27FC236}">
                <a16:creationId xmlns:a16="http://schemas.microsoft.com/office/drawing/2014/main" id="{C59DDD91-271D-4DE6-8A4E-8B8E610AE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46" y="2513738"/>
            <a:ext cx="2666407" cy="2666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1E1FA5AB-989A-480D-BABA-486A38CDD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953" y="4855592"/>
            <a:ext cx="1893485" cy="1893485"/>
          </a:xfrm>
          <a:prstGeom prst="rect">
            <a:avLst/>
          </a:prstGeom>
        </p:spPr>
      </p:pic>
      <p:pic>
        <p:nvPicPr>
          <p:cNvPr id="32" name="Grafik 31" descr="Ein Bild, das Tisch enthält.&#10;&#10;Automatisch generierte Beschreibung">
            <a:extLst>
              <a:ext uri="{FF2B5EF4-FFF2-40B4-BE49-F238E27FC236}">
                <a16:creationId xmlns:a16="http://schemas.microsoft.com/office/drawing/2014/main" id="{0A4B9376-F07E-4E6C-B6DE-AD46767C22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224" y="3418449"/>
            <a:ext cx="1092912" cy="804383"/>
          </a:xfrm>
          <a:prstGeom prst="rect">
            <a:avLst/>
          </a:prstGeom>
        </p:spPr>
      </p:pic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660F5AB7-ACF6-425B-B545-F655BAA55731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2844799" y="3481013"/>
            <a:ext cx="1639879" cy="2251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7D43D360-BF68-48AC-8489-020A6E244D70}"/>
              </a:ext>
            </a:extLst>
          </p:cNvPr>
          <p:cNvCxnSpPr>
            <a:cxnSpLocks/>
          </p:cNvCxnSpPr>
          <p:nvPr/>
        </p:nvCxnSpPr>
        <p:spPr>
          <a:xfrm flipV="1">
            <a:off x="5030739" y="4253935"/>
            <a:ext cx="98149" cy="975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15B0EAAD-2406-41FB-BBCA-1530486868D5}"/>
              </a:ext>
            </a:extLst>
          </p:cNvPr>
          <p:cNvCxnSpPr>
            <a:cxnSpLocks/>
          </p:cNvCxnSpPr>
          <p:nvPr/>
        </p:nvCxnSpPr>
        <p:spPr>
          <a:xfrm flipH="1" flipV="1">
            <a:off x="6238350" y="4253935"/>
            <a:ext cx="2142967" cy="975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2F10B31C-5B17-440E-88C4-8DE47F66BADD}"/>
              </a:ext>
            </a:extLst>
          </p:cNvPr>
          <p:cNvCxnSpPr>
            <a:cxnSpLocks/>
          </p:cNvCxnSpPr>
          <p:nvPr/>
        </p:nvCxnSpPr>
        <p:spPr>
          <a:xfrm flipH="1" flipV="1">
            <a:off x="6963945" y="4253936"/>
            <a:ext cx="3220548" cy="9757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E600CED5-6EA2-4427-A67A-E713F23314D7}"/>
              </a:ext>
            </a:extLst>
          </p:cNvPr>
          <p:cNvCxnSpPr>
            <a:cxnSpLocks/>
          </p:cNvCxnSpPr>
          <p:nvPr/>
        </p:nvCxnSpPr>
        <p:spPr>
          <a:xfrm flipH="1">
            <a:off x="7164254" y="4088041"/>
            <a:ext cx="85797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Grafik 37">
            <a:extLst>
              <a:ext uri="{FF2B5EF4-FFF2-40B4-BE49-F238E27FC236}">
                <a16:creationId xmlns:a16="http://schemas.microsoft.com/office/drawing/2014/main" id="{3E0B45AA-109D-46E6-9DEF-686DC2FD14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32841" y="3305022"/>
            <a:ext cx="394792" cy="311886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D0C2C366-5BDD-4A0E-A610-7E5A44137A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57054" y="3313306"/>
            <a:ext cx="394792" cy="311886"/>
          </a:xfrm>
          <a:prstGeom prst="rect">
            <a:avLst/>
          </a:prstGeom>
        </p:spPr>
      </p:pic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C9AC439F-3085-4EC7-B6F3-ADB5CD13C56A}"/>
              </a:ext>
            </a:extLst>
          </p:cNvPr>
          <p:cNvCxnSpPr>
            <a:cxnSpLocks/>
          </p:cNvCxnSpPr>
          <p:nvPr/>
        </p:nvCxnSpPr>
        <p:spPr>
          <a:xfrm flipH="1">
            <a:off x="9096778" y="3460965"/>
            <a:ext cx="857970" cy="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6" name="Grafik 45" descr="Ein Bild, das Raum, Ball, Tisch enthält.&#10;&#10;Automatisch generierte Beschreibung">
            <a:extLst>
              <a:ext uri="{FF2B5EF4-FFF2-40B4-BE49-F238E27FC236}">
                <a16:creationId xmlns:a16="http://schemas.microsoft.com/office/drawing/2014/main" id="{72182FB6-E094-4BC3-B725-E31E96F4E8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483" y="1673897"/>
            <a:ext cx="1571663" cy="1581150"/>
          </a:xfrm>
          <a:prstGeom prst="rect">
            <a:avLst/>
          </a:prstGeom>
        </p:spPr>
      </p:pic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18235B83-7D06-4D55-9CEB-297401B36A76}"/>
              </a:ext>
            </a:extLst>
          </p:cNvPr>
          <p:cNvCxnSpPr>
            <a:cxnSpLocks/>
          </p:cNvCxnSpPr>
          <p:nvPr/>
        </p:nvCxnSpPr>
        <p:spPr>
          <a:xfrm flipH="1">
            <a:off x="5311321" y="2705979"/>
            <a:ext cx="1143525" cy="7230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7B508B95-B950-4BF3-87B6-F4C74D43E3C6}"/>
              </a:ext>
            </a:extLst>
          </p:cNvPr>
          <p:cNvCxnSpPr>
            <a:cxnSpLocks/>
          </p:cNvCxnSpPr>
          <p:nvPr/>
        </p:nvCxnSpPr>
        <p:spPr>
          <a:xfrm flipH="1">
            <a:off x="7444476" y="1508004"/>
            <a:ext cx="1143525" cy="7230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Wolke 49">
            <a:extLst>
              <a:ext uri="{FF2B5EF4-FFF2-40B4-BE49-F238E27FC236}">
                <a16:creationId xmlns:a16="http://schemas.microsoft.com/office/drawing/2014/main" id="{627390A8-04A0-47BC-926B-10CD7C589479}"/>
              </a:ext>
            </a:extLst>
          </p:cNvPr>
          <p:cNvSpPr/>
          <p:nvPr/>
        </p:nvSpPr>
        <p:spPr>
          <a:xfrm>
            <a:off x="8486220" y="620577"/>
            <a:ext cx="2502135" cy="118756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/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3767973446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178</Words>
  <Application>Microsoft Office PowerPoint</Application>
  <PresentationFormat>Breitbild</PresentationFormat>
  <Paragraphs>106</Paragraphs>
  <Slides>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Arimo</vt:lpstr>
      <vt:lpstr>Calibri</vt:lpstr>
      <vt:lpstr>kinet</vt:lpstr>
      <vt:lpstr>WhatsApp-Beispiel</vt:lpstr>
      <vt:lpstr>WhatsApp-Beispiel: Rückblick</vt:lpstr>
      <vt:lpstr>WhatsApp-Beispiel: 1. Semester GYM2</vt:lpstr>
      <vt:lpstr>WhatsApp-Beispiel: 2. Semester GYM2</vt:lpstr>
      <vt:lpstr>Ausblick: Rechnernetze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WhatsApp-Beispiel</dc:title>
  <dc:creator>Jampen Thomas</dc:creator>
  <cp:lastModifiedBy>Jampen Thomas</cp:lastModifiedBy>
  <cp:revision>1</cp:revision>
  <dcterms:created xsi:type="dcterms:W3CDTF">2021-08-07T14:54:25Z</dcterms:created>
  <dcterms:modified xsi:type="dcterms:W3CDTF">2021-08-07T14:58:12Z</dcterms:modified>
</cp:coreProperties>
</file>