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53" r:id="rId2"/>
  </p:sldMasterIdLst>
  <p:notesMasterIdLst>
    <p:notesMasterId r:id="rId11"/>
  </p:notesMasterIdLst>
  <p:sldIdLst>
    <p:sldId id="256" r:id="rId3"/>
    <p:sldId id="266" r:id="rId4"/>
    <p:sldId id="257" r:id="rId5"/>
    <p:sldId id="267" r:id="rId6"/>
    <p:sldId id="268" r:id="rId7"/>
    <p:sldId id="270" r:id="rId8"/>
    <p:sldId id="271" r:id="rId9"/>
    <p:sldId id="269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87280" autoAdjust="0"/>
  </p:normalViewPr>
  <p:slideViewPr>
    <p:cSldViewPr snapToGrid="0">
      <p:cViewPr varScale="1">
        <p:scale>
          <a:sx n="95" d="100"/>
          <a:sy n="95" d="100"/>
        </p:scale>
        <p:origin x="111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CH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1AA85C8-7C66-44F4-9395-57A2A3334481}" type="datetimeFigureOut">
              <a:rPr lang="de-CH" smtClean="0"/>
              <a:t>25.11.2021</a:t>
            </a:fld>
            <a:endParaRPr lang="de-CH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CH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CH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C5380B2-A61C-4CC0-A5E1-164F993FA25D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0750956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Als Begründung schreibt die FSF, dass die Benutzer von der Software kontrolliert würden, wenn sie diese nicht selber kontrollieren können.</a:t>
            </a:r>
          </a:p>
          <a:p>
            <a:endParaRPr lang="de-DE" dirty="0"/>
          </a:p>
          <a:p>
            <a:r>
              <a:rPr lang="de-DE" dirty="0"/>
              <a:t>Da Software von Entwicklern geschrieben wird, verfügten diese über zu viel Macht über die Benutzer.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5380B2-A61C-4CC0-A5E1-164F993FA25D}" type="slidenum">
              <a:rPr lang="de-CH" smtClean="0"/>
              <a:t>3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5502158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5380B2-A61C-4CC0-A5E1-164F993FA25D}" type="slidenum">
              <a:rPr lang="de-CH" smtClean="0"/>
              <a:t>4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3568079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  <a:endParaRPr lang="de-CH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4019865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18009275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und 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2450"/>
            <a:ext cx="5225374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 dirty="0"/>
          </a:p>
        </p:txBody>
      </p:sp>
      <p:sp>
        <p:nvSpPr>
          <p:cNvPr id="5" name="Inhaltsplatzhalter 4"/>
          <p:cNvSpPr>
            <a:spLocks noGrp="1"/>
          </p:cNvSpPr>
          <p:nvPr>
            <p:ph sz="quarter" idx="10"/>
          </p:nvPr>
        </p:nvSpPr>
        <p:spPr>
          <a:xfrm>
            <a:off x="6128426" y="1825625"/>
            <a:ext cx="5225374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3233335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8839844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  <a:endParaRPr lang="de-CH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17516920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24778135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6827371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tiff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.tiff"/><Relationship Id="rId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/>
              <a:t>Titelmasterformat durch Klicken bearbeiten</a:t>
            </a:r>
            <a:endParaRPr lang="de-CH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dirty="0"/>
              <a:t>Formatvorlagen des Textmasters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CH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12192000" cy="6387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7678" y="209783"/>
            <a:ext cx="264572" cy="279478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9072284" y="6793201"/>
            <a:ext cx="779929" cy="648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10" name="Rectangle 9"/>
          <p:cNvSpPr/>
          <p:nvPr/>
        </p:nvSpPr>
        <p:spPr>
          <a:xfrm>
            <a:off x="9852213" y="6793200"/>
            <a:ext cx="779929" cy="64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11" name="Rectangle 10"/>
          <p:cNvSpPr/>
          <p:nvPr/>
        </p:nvSpPr>
        <p:spPr>
          <a:xfrm>
            <a:off x="10632142" y="6793200"/>
            <a:ext cx="779929" cy="648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12" name="Rectangle 11"/>
          <p:cNvSpPr/>
          <p:nvPr/>
        </p:nvSpPr>
        <p:spPr>
          <a:xfrm>
            <a:off x="11412071" y="6793200"/>
            <a:ext cx="779929" cy="648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9644086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1" r:id="rId4"/>
  </p:sldLayoutIdLst>
  <p:hf sldNum="0"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>
              <a:lumMod val="75000"/>
              <a:lumOff val="25000"/>
            </a:schemeClr>
          </a:solidFill>
          <a:latin typeface="Arimo" charset="0"/>
          <a:ea typeface="Arimo" charset="0"/>
          <a:cs typeface="Arimo" charset="0"/>
        </a:defRPr>
      </a:lvl1pPr>
    </p:titleStyle>
    <p:bodyStyle>
      <a:lvl1pPr marL="360363" indent="-360363" algn="l" defTabSz="914400" rtl="0" eaLnBrk="1" latinLnBrk="0" hangingPunct="1">
        <a:lnSpc>
          <a:spcPct val="90000"/>
        </a:lnSpc>
        <a:spcBef>
          <a:spcPts val="1000"/>
        </a:spcBef>
        <a:buClr>
          <a:schemeClr val="tx1">
            <a:lumMod val="75000"/>
            <a:lumOff val="25000"/>
          </a:schemeClr>
        </a:buClr>
        <a:buFont typeface="Arial"/>
        <a:buChar char="•"/>
        <a:defRPr sz="3200" kern="1200">
          <a:solidFill>
            <a:schemeClr val="tx1">
              <a:lumMod val="75000"/>
              <a:lumOff val="25000"/>
            </a:schemeClr>
          </a:solidFill>
          <a:latin typeface="Arimo" charset="0"/>
          <a:ea typeface="Arimo" charset="0"/>
          <a:cs typeface="Arimo" charset="0"/>
        </a:defRPr>
      </a:lvl1pPr>
      <a:lvl2pPr marL="808038" indent="-350838" algn="l" defTabSz="914400" rtl="0" eaLnBrk="1" latinLnBrk="0" hangingPunct="1">
        <a:lnSpc>
          <a:spcPct val="90000"/>
        </a:lnSpc>
        <a:spcBef>
          <a:spcPts val="500"/>
        </a:spcBef>
        <a:buClr>
          <a:schemeClr val="tx1">
            <a:lumMod val="75000"/>
            <a:lumOff val="25000"/>
          </a:schemeClr>
        </a:buClr>
        <a:buFont typeface="Arial"/>
        <a:buChar char="•"/>
        <a:defRPr sz="2800" kern="1200">
          <a:solidFill>
            <a:schemeClr val="tx1">
              <a:lumMod val="75000"/>
              <a:lumOff val="25000"/>
            </a:schemeClr>
          </a:solidFill>
          <a:latin typeface="Arimo" charset="0"/>
          <a:ea typeface="Arimo" charset="0"/>
          <a:cs typeface="Arimo" charset="0"/>
        </a:defRPr>
      </a:lvl2pPr>
      <a:lvl3pPr marL="1254125" indent="-339725" algn="l" defTabSz="914400" rtl="0" eaLnBrk="1" latinLnBrk="0" hangingPunct="1">
        <a:lnSpc>
          <a:spcPct val="90000"/>
        </a:lnSpc>
        <a:spcBef>
          <a:spcPts val="500"/>
        </a:spcBef>
        <a:buClr>
          <a:schemeClr val="tx1">
            <a:lumMod val="75000"/>
            <a:lumOff val="25000"/>
          </a:schemeClr>
        </a:buClr>
        <a:buFont typeface="Arial"/>
        <a:buChar char="•"/>
        <a:defRPr sz="2400" kern="1200">
          <a:solidFill>
            <a:schemeClr val="tx1">
              <a:lumMod val="75000"/>
              <a:lumOff val="25000"/>
            </a:schemeClr>
          </a:solidFill>
          <a:latin typeface="Arimo" charset="0"/>
          <a:ea typeface="Arimo" charset="0"/>
          <a:cs typeface="Arimo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1">
            <a:lumMod val="75000"/>
            <a:lumOff val="25000"/>
          </a:schemeClr>
        </a:buClr>
        <a:buFont typeface="Arial"/>
        <a:buChar char="•"/>
        <a:defRPr sz="2000" kern="1200">
          <a:solidFill>
            <a:schemeClr val="tx1">
              <a:lumMod val="75000"/>
              <a:lumOff val="25000"/>
            </a:schemeClr>
          </a:solidFill>
          <a:latin typeface="Arimo" charset="0"/>
          <a:ea typeface="Arimo" charset="0"/>
          <a:cs typeface="Arimo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1">
            <a:lumMod val="75000"/>
            <a:lumOff val="25000"/>
          </a:schemeClr>
        </a:buClr>
        <a:buFont typeface="Arial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Arimo" charset="0"/>
          <a:ea typeface="Arimo" charset="0"/>
          <a:cs typeface="Arimo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/>
              <a:t>Titelmasterformat durch Klicken bearbeiten</a:t>
            </a:r>
            <a:endParaRPr lang="de-CH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dirty="0"/>
              <a:t>Formatvorlagen des Textmasters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CH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12192000" cy="6387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7678" y="209783"/>
            <a:ext cx="264572" cy="279478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9072284" y="6793201"/>
            <a:ext cx="779929" cy="648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10" name="Rectangle 9"/>
          <p:cNvSpPr/>
          <p:nvPr/>
        </p:nvSpPr>
        <p:spPr>
          <a:xfrm>
            <a:off x="9852213" y="6793200"/>
            <a:ext cx="779929" cy="64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11" name="Rectangle 10"/>
          <p:cNvSpPr/>
          <p:nvPr/>
        </p:nvSpPr>
        <p:spPr>
          <a:xfrm>
            <a:off x="10632142" y="6793200"/>
            <a:ext cx="779929" cy="648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12" name="Rectangle 11"/>
          <p:cNvSpPr/>
          <p:nvPr/>
        </p:nvSpPr>
        <p:spPr>
          <a:xfrm>
            <a:off x="11412071" y="6793200"/>
            <a:ext cx="779929" cy="648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40245408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  <p:sldLayoutId id="2147483656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>
              <a:lumMod val="75000"/>
              <a:lumOff val="25000"/>
            </a:schemeClr>
          </a:solidFill>
          <a:latin typeface="Arimo" charset="0"/>
          <a:ea typeface="Arimo" charset="0"/>
          <a:cs typeface="Arimo" charset="0"/>
        </a:defRPr>
      </a:lvl1pPr>
    </p:titleStyle>
    <p:bodyStyle>
      <a:lvl1pPr marL="360363" indent="-360363" algn="l" defTabSz="914400" rtl="0" eaLnBrk="1" latinLnBrk="0" hangingPunct="1">
        <a:lnSpc>
          <a:spcPct val="90000"/>
        </a:lnSpc>
        <a:spcBef>
          <a:spcPts val="1000"/>
        </a:spcBef>
        <a:buClr>
          <a:schemeClr val="tx1">
            <a:lumMod val="75000"/>
            <a:lumOff val="25000"/>
          </a:schemeClr>
        </a:buClr>
        <a:buFont typeface="Arial"/>
        <a:buChar char="•"/>
        <a:defRPr sz="3200" kern="1200">
          <a:solidFill>
            <a:schemeClr val="tx1">
              <a:lumMod val="75000"/>
              <a:lumOff val="25000"/>
            </a:schemeClr>
          </a:solidFill>
          <a:latin typeface="Arimo" charset="0"/>
          <a:ea typeface="Arimo" charset="0"/>
          <a:cs typeface="Arimo" charset="0"/>
        </a:defRPr>
      </a:lvl1pPr>
      <a:lvl2pPr marL="808038" indent="-350838" algn="l" defTabSz="914400" rtl="0" eaLnBrk="1" latinLnBrk="0" hangingPunct="1">
        <a:lnSpc>
          <a:spcPct val="90000"/>
        </a:lnSpc>
        <a:spcBef>
          <a:spcPts val="500"/>
        </a:spcBef>
        <a:buClr>
          <a:schemeClr val="tx1">
            <a:lumMod val="75000"/>
            <a:lumOff val="25000"/>
          </a:schemeClr>
        </a:buClr>
        <a:buFont typeface="Arial"/>
        <a:buChar char="•"/>
        <a:defRPr sz="2800" kern="1200">
          <a:solidFill>
            <a:schemeClr val="tx1">
              <a:lumMod val="75000"/>
              <a:lumOff val="25000"/>
            </a:schemeClr>
          </a:solidFill>
          <a:latin typeface="Arimo" charset="0"/>
          <a:ea typeface="Arimo" charset="0"/>
          <a:cs typeface="Arimo" charset="0"/>
        </a:defRPr>
      </a:lvl2pPr>
      <a:lvl3pPr marL="1254125" indent="-339725" algn="l" defTabSz="914400" rtl="0" eaLnBrk="1" latinLnBrk="0" hangingPunct="1">
        <a:lnSpc>
          <a:spcPct val="90000"/>
        </a:lnSpc>
        <a:spcBef>
          <a:spcPts val="500"/>
        </a:spcBef>
        <a:buClr>
          <a:schemeClr val="tx1">
            <a:lumMod val="75000"/>
            <a:lumOff val="25000"/>
          </a:schemeClr>
        </a:buClr>
        <a:buFont typeface="Arial"/>
        <a:buChar char="•"/>
        <a:defRPr sz="2400" kern="1200">
          <a:solidFill>
            <a:schemeClr val="tx1">
              <a:lumMod val="75000"/>
              <a:lumOff val="25000"/>
            </a:schemeClr>
          </a:solidFill>
          <a:latin typeface="Arimo" charset="0"/>
          <a:ea typeface="Arimo" charset="0"/>
          <a:cs typeface="Arimo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1">
            <a:lumMod val="75000"/>
            <a:lumOff val="25000"/>
          </a:schemeClr>
        </a:buClr>
        <a:buFont typeface="Arial"/>
        <a:buChar char="•"/>
        <a:defRPr sz="2000" kern="1200">
          <a:solidFill>
            <a:schemeClr val="tx1">
              <a:lumMod val="75000"/>
              <a:lumOff val="25000"/>
            </a:schemeClr>
          </a:solidFill>
          <a:latin typeface="Arimo" charset="0"/>
          <a:ea typeface="Arimo" charset="0"/>
          <a:cs typeface="Arimo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1">
            <a:lumMod val="75000"/>
            <a:lumOff val="25000"/>
          </a:schemeClr>
        </a:buClr>
        <a:buFont typeface="Arial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Arimo" charset="0"/>
          <a:ea typeface="Arimo" charset="0"/>
          <a:cs typeface="Arimo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A11C377-C9CB-4870-9F09-3A7B988166A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CH" dirty="0"/>
              <a:t>Freie Software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B2F75FE5-E1B3-46C8-B756-25804A87742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e-CH" dirty="0"/>
              <a:t>Gymnasium Kirchenfeld</a:t>
            </a:r>
          </a:p>
        </p:txBody>
      </p:sp>
    </p:spTree>
    <p:extLst>
      <p:ext uri="{BB962C8B-B14F-4D97-AF65-F5344CB8AC3E}">
        <p14:creationId xmlns:p14="http://schemas.microsoft.com/office/powerpoint/2010/main" val="8787874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7DA2F47-674C-F840-8243-22CD8229FC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Aufgabe «Herstellungskosten»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A665F78-B83D-0F41-B43F-4B4043D7FA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e-DE" dirty="0"/>
              <a:t>Was bestimmt den Preis einer Ware?</a:t>
            </a:r>
          </a:p>
          <a:p>
            <a:r>
              <a:rPr lang="de-DE" dirty="0"/>
              <a:t>Was bestimmt den Preis einer Software?</a:t>
            </a:r>
          </a:p>
          <a:p>
            <a:pPr marL="0" indent="0">
              <a:buNone/>
            </a:pPr>
            <a:endParaRPr lang="de-DE" dirty="0"/>
          </a:p>
          <a:p>
            <a:r>
              <a:rPr lang="de-DE" dirty="0"/>
              <a:t>Was darf/kann man mit ihnen (Ware</a:t>
            </a:r>
            <a:br>
              <a:rPr lang="de-DE" dirty="0"/>
            </a:br>
            <a:r>
              <a:rPr lang="de-DE" dirty="0"/>
              <a:t>resp. Software) nach dem Kauf tun?</a:t>
            </a:r>
            <a:br>
              <a:rPr lang="de-DE" dirty="0"/>
            </a:br>
            <a:endParaRPr lang="de-DE" dirty="0"/>
          </a:p>
          <a:p>
            <a:r>
              <a:rPr lang="de-DE" dirty="0"/>
              <a:t>Was haben die beiden Bilder mit dieser Aufgabe zu tun?</a:t>
            </a:r>
          </a:p>
        </p:txBody>
      </p:sp>
      <p:pic>
        <p:nvPicPr>
          <p:cNvPr id="5" name="Grafik 4" descr="Ein Bild, das draußen, Bank, Parken, sitzend enthält.&#10;&#10;Automatisch generierte Beschreibung">
            <a:extLst>
              <a:ext uri="{FF2B5EF4-FFF2-40B4-BE49-F238E27FC236}">
                <a16:creationId xmlns:a16="http://schemas.microsoft.com/office/drawing/2014/main" id="{6C0DC061-7920-411C-86DD-7E5E5660A1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6847" y="2197609"/>
            <a:ext cx="3610546" cy="2406090"/>
          </a:xfrm>
          <a:prstGeom prst="rect">
            <a:avLst/>
          </a:prstGeom>
        </p:spPr>
      </p:pic>
      <p:pic>
        <p:nvPicPr>
          <p:cNvPr id="7" name="Grafik 6" descr="Ein Bild, das Gebäude enthält.&#10;&#10;Automatisch generierte Beschreibung">
            <a:extLst>
              <a:ext uri="{FF2B5EF4-FFF2-40B4-BE49-F238E27FC236}">
                <a16:creationId xmlns:a16="http://schemas.microsoft.com/office/drawing/2014/main" id="{8B35526B-1731-44B7-A939-63D3E49CEEB8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321542" y="-141795"/>
            <a:ext cx="3686238" cy="2456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65538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E445040-C5B9-4FCA-9D28-07B3F27C06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/>
              <a:t>Freie Software</a:t>
            </a:r>
          </a:p>
        </p:txBody>
      </p:sp>
      <p:sp>
        <p:nvSpPr>
          <p:cNvPr id="7" name="Inhaltsplatzhalter 6">
            <a:extLst>
              <a:ext uri="{FF2B5EF4-FFF2-40B4-BE49-F238E27FC236}">
                <a16:creationId xmlns:a16="http://schemas.microsoft.com/office/drawing/2014/main" id="{4A4AF263-6BA3-4F61-B3A9-B9EC7A0926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de-DE" dirty="0"/>
              <a:t>Free Software </a:t>
            </a:r>
            <a:r>
              <a:rPr lang="de-DE" dirty="0" err="1"/>
              <a:t>Foundation</a:t>
            </a:r>
            <a:r>
              <a:rPr lang="de-DE" dirty="0"/>
              <a:t> (FSF)</a:t>
            </a:r>
          </a:p>
          <a:p>
            <a:r>
              <a:rPr lang="de-DE" dirty="0"/>
              <a:t>Gründer Richard </a:t>
            </a:r>
            <a:r>
              <a:rPr lang="de-DE" dirty="0" err="1"/>
              <a:t>Stallman</a:t>
            </a:r>
            <a:endParaRPr lang="de-DE" dirty="0"/>
          </a:p>
          <a:p>
            <a:r>
              <a:rPr lang="de-DE" dirty="0"/>
              <a:t>Setzt sich für freie Software ein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en-US" i="1" dirty="0"/>
              <a:t>«”Free software” means software that respects users’ </a:t>
            </a:r>
            <a:r>
              <a:rPr lang="en-US" b="1" i="1" dirty="0"/>
              <a:t>freedom</a:t>
            </a:r>
            <a:r>
              <a:rPr lang="en-US" i="1" dirty="0"/>
              <a:t> and community. Roughly, it means that the users have the freedom to run, copy, distribute, study, change and improve the software. [...] With these freedoms, the </a:t>
            </a:r>
            <a:r>
              <a:rPr lang="en-US" b="1" i="1" dirty="0"/>
              <a:t>users</a:t>
            </a:r>
            <a:r>
              <a:rPr lang="en-US" i="1" dirty="0"/>
              <a:t> (both individually and collectively) </a:t>
            </a:r>
            <a:r>
              <a:rPr lang="en-US" b="1" i="1" dirty="0"/>
              <a:t>control the program </a:t>
            </a:r>
            <a:r>
              <a:rPr lang="en-US" i="1" dirty="0"/>
              <a:t>and what it does for them.»</a:t>
            </a:r>
            <a:endParaRPr lang="de-CH" i="1" dirty="0"/>
          </a:p>
        </p:txBody>
      </p:sp>
      <p:pic>
        <p:nvPicPr>
          <p:cNvPr id="8" name="Inhaltsplatzhalter 4" descr="Ein Bild, das Person, Mann, grün, tragen enthält.&#10;&#10;Automatisch generierte Beschreibung">
            <a:extLst>
              <a:ext uri="{FF2B5EF4-FFF2-40B4-BE49-F238E27FC236}">
                <a16:creationId xmlns:a16="http://schemas.microsoft.com/office/drawing/2014/main" id="{5B101BD8-446D-455B-B977-3EFF02A6E8F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862"/>
          <a:stretch/>
        </p:blipFill>
        <p:spPr>
          <a:xfrm>
            <a:off x="8963130" y="537962"/>
            <a:ext cx="2692120" cy="3048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3912861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AB9D00F-05D2-451C-9B03-8887FA4219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/>
              <a:t>Achtung: «</a:t>
            </a:r>
            <a:r>
              <a:rPr lang="de-CH" dirty="0" err="1"/>
              <a:t>free</a:t>
            </a:r>
            <a:r>
              <a:rPr lang="de-CH" dirty="0"/>
              <a:t>» hat 2 Bedeutungen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9946A89-5094-4BAB-A5C1-F040C29DFA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CH" dirty="0"/>
              <a:t>Free</a:t>
            </a:r>
          </a:p>
          <a:p>
            <a:r>
              <a:rPr lang="de-CH" dirty="0"/>
              <a:t>Gratis</a:t>
            </a:r>
          </a:p>
          <a:p>
            <a:r>
              <a:rPr lang="de-CH" dirty="0"/>
              <a:t>Frei (von …)</a:t>
            </a:r>
          </a:p>
          <a:p>
            <a:pPr marL="0" indent="0">
              <a:buNone/>
            </a:pPr>
            <a:endParaRPr lang="de-CH" dirty="0"/>
          </a:p>
          <a:p>
            <a:pPr marL="0" indent="0">
              <a:buNone/>
            </a:pPr>
            <a:r>
              <a:rPr lang="de-CH" dirty="0"/>
              <a:t>Freie Software = Freiheit oder kostenlos?</a:t>
            </a:r>
          </a:p>
          <a:p>
            <a:pPr marL="0" indent="0">
              <a:buNone/>
            </a:pPr>
            <a:endParaRPr lang="de-CH" dirty="0"/>
          </a:p>
          <a:p>
            <a:pPr marL="0" indent="0">
              <a:buNone/>
            </a:pPr>
            <a:r>
              <a:rPr lang="de-CH" b="1" dirty="0"/>
              <a:t>«Free» </a:t>
            </a:r>
            <a:r>
              <a:rPr lang="de-CH" b="1" dirty="0" err="1"/>
              <a:t>as</a:t>
            </a:r>
            <a:r>
              <a:rPr lang="de-CH" b="1" dirty="0"/>
              <a:t> in «</a:t>
            </a:r>
            <a:r>
              <a:rPr lang="de-CH" b="1" dirty="0" err="1"/>
              <a:t>free</a:t>
            </a:r>
            <a:r>
              <a:rPr lang="de-CH" b="1" dirty="0"/>
              <a:t> </a:t>
            </a:r>
            <a:r>
              <a:rPr lang="de-CH" b="1" dirty="0" err="1"/>
              <a:t>speech</a:t>
            </a:r>
            <a:r>
              <a:rPr lang="de-CH" b="1" dirty="0"/>
              <a:t>», not </a:t>
            </a:r>
            <a:r>
              <a:rPr lang="de-CH" b="1" dirty="0" err="1"/>
              <a:t>as</a:t>
            </a:r>
            <a:r>
              <a:rPr lang="de-CH" b="1" dirty="0"/>
              <a:t> in «</a:t>
            </a:r>
            <a:r>
              <a:rPr lang="de-CH" b="1" dirty="0" err="1"/>
              <a:t>free</a:t>
            </a:r>
            <a:r>
              <a:rPr lang="de-CH" b="1" dirty="0"/>
              <a:t> </a:t>
            </a:r>
            <a:r>
              <a:rPr lang="de-CH" b="1" dirty="0" err="1"/>
              <a:t>beer</a:t>
            </a:r>
            <a:r>
              <a:rPr lang="de-CH" b="1" dirty="0"/>
              <a:t>».</a:t>
            </a:r>
          </a:p>
          <a:p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40319807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6EFF0B5-FC17-414E-9C2B-B6C494D0AB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/>
              <a:t>4 Freiheiten (definiert von der FSF)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D24D001-EDE0-474F-A710-DA96EC2DBE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de-DE" dirty="0"/>
              <a:t>Die Freiheit, …</a:t>
            </a:r>
          </a:p>
          <a:p>
            <a:pPr marL="358775" indent="-358775">
              <a:buFont typeface="+mj-lt"/>
              <a:buAutoNum type="arabicPeriod"/>
            </a:pPr>
            <a:r>
              <a:rPr lang="de-DE" dirty="0"/>
              <a:t>das Programm auszuführen wie man möchte, für jeden Zweck.</a:t>
            </a:r>
          </a:p>
          <a:p>
            <a:pPr marL="358775" indent="-358775">
              <a:buFont typeface="+mj-lt"/>
              <a:buAutoNum type="arabicPeriod"/>
            </a:pPr>
            <a:r>
              <a:rPr lang="de-DE" dirty="0"/>
              <a:t>die Funktionsweise des Programms zu untersuchen und […] anzupassen.</a:t>
            </a:r>
          </a:p>
          <a:p>
            <a:pPr marL="358775" indent="-358775">
              <a:buFont typeface="+mj-lt"/>
              <a:buAutoNum type="arabicPeriod"/>
            </a:pPr>
            <a:r>
              <a:rPr lang="de-DE" dirty="0"/>
              <a:t>das Programm zu verbreiten und damit Mitmenschen zu helfen.</a:t>
            </a:r>
          </a:p>
          <a:p>
            <a:pPr marL="358775" indent="-358775">
              <a:buFont typeface="+mj-lt"/>
              <a:buAutoNum type="arabicPeriod"/>
            </a:pPr>
            <a:r>
              <a:rPr lang="de-DE" dirty="0"/>
              <a:t>das Programm zu verbessern und diese Verbesserungen der Öffentlichkeit freizugeben, damit die gesamte Gesellschaft davon profitiert.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dirty="0">
                <a:sym typeface="Wingdings" panose="05000000000000000000" pitchFamily="2" charset="2"/>
              </a:rPr>
              <a:t> </a:t>
            </a:r>
            <a:r>
              <a:rPr lang="de-DE" dirty="0"/>
              <a:t>Der Zugang zum Quellcode ist dafür Voraussetzung.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21306767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6F09141-93AC-43A8-A96B-45FA121094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/>
              <a:t>Freie Lizenzen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F9CA846-2F94-4DBA-8F2F-E6533B80ED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de-CH" dirty="0"/>
              <a:t>Quellcode-Lizenzen</a:t>
            </a:r>
          </a:p>
          <a:p>
            <a:r>
              <a:rPr lang="de-CH" dirty="0"/>
              <a:t>GNU General Public License (GPL)</a:t>
            </a:r>
          </a:p>
          <a:p>
            <a:r>
              <a:rPr lang="de-CH" dirty="0"/>
              <a:t>…</a:t>
            </a:r>
          </a:p>
          <a:p>
            <a:endParaRPr lang="de-CH" dirty="0"/>
          </a:p>
          <a:p>
            <a:pPr marL="0" indent="0">
              <a:buNone/>
            </a:pPr>
            <a:r>
              <a:rPr lang="de-CH" dirty="0"/>
              <a:t>Lizenzen für Texte, Bilder, Videos</a:t>
            </a:r>
          </a:p>
          <a:p>
            <a:r>
              <a:rPr lang="de-CH" dirty="0"/>
              <a:t>Public Domain (auch CC0 genannt)</a:t>
            </a:r>
          </a:p>
          <a:p>
            <a:r>
              <a:rPr lang="de-CH" dirty="0"/>
              <a:t>Creative Commons (CC) in etlichen Variationen</a:t>
            </a:r>
          </a:p>
          <a:p>
            <a:r>
              <a:rPr lang="de-CH" dirty="0"/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33030130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0F8E3ED-3F1B-4A4C-B0B6-07BBB79A17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/>
              <a:t>Creative Commons-Lizenzen</a:t>
            </a:r>
            <a:endParaRPr lang="de-CH" dirty="0"/>
          </a:p>
        </p:txBody>
      </p:sp>
      <p:pic>
        <p:nvPicPr>
          <p:cNvPr id="9" name="Inhaltsplatzhalter 8">
            <a:extLst>
              <a:ext uri="{FF2B5EF4-FFF2-40B4-BE49-F238E27FC236}">
                <a16:creationId xmlns:a16="http://schemas.microsoft.com/office/drawing/2014/main" id="{75B9AB8D-5F85-468E-B07B-5C4D6E51B85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071436" y="582763"/>
            <a:ext cx="3612300" cy="5843597"/>
          </a:xfrm>
        </p:spPr>
      </p:pic>
      <p:pic>
        <p:nvPicPr>
          <p:cNvPr id="13" name="Grafik 12">
            <a:extLst>
              <a:ext uri="{FF2B5EF4-FFF2-40B4-BE49-F238E27FC236}">
                <a16:creationId xmlns:a16="http://schemas.microsoft.com/office/drawing/2014/main" id="{D8750AAA-B080-4640-96B8-7F63D0FD08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2312" y="1698872"/>
            <a:ext cx="6303317" cy="4727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4634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DE2B38C-24E4-4BC7-9071-E156F9ABED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/>
              <a:t>Weitere Begriffe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C5A6795-2C3C-41DE-A85A-A0A50F0BFF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CH" dirty="0"/>
              <a:t>Open Source Software (OSS)</a:t>
            </a:r>
            <a:br>
              <a:rPr lang="de-CH" dirty="0"/>
            </a:br>
            <a:r>
              <a:rPr lang="de-CH" dirty="0">
                <a:sym typeface="Wingdings" panose="05000000000000000000" pitchFamily="2" charset="2"/>
              </a:rPr>
              <a:t> betont nur die Verfügbarkeit des Quellcodes</a:t>
            </a:r>
            <a:endParaRPr lang="de-CH" dirty="0"/>
          </a:p>
          <a:p>
            <a:r>
              <a:rPr lang="de-CH" dirty="0"/>
              <a:t>Proprietäre Software</a:t>
            </a:r>
            <a:br>
              <a:rPr lang="de-CH" dirty="0"/>
            </a:br>
            <a:r>
              <a:rPr lang="de-CH" dirty="0">
                <a:sym typeface="Wingdings" panose="05000000000000000000" pitchFamily="2" charset="2"/>
              </a:rPr>
              <a:t> nicht freie Software</a:t>
            </a:r>
            <a:endParaRPr lang="de-CH" dirty="0"/>
          </a:p>
          <a:p>
            <a:r>
              <a:rPr lang="de-CH" dirty="0"/>
              <a:t>Copyright</a:t>
            </a:r>
            <a:br>
              <a:rPr lang="de-CH" dirty="0"/>
            </a:br>
            <a:r>
              <a:rPr lang="de-CH" dirty="0">
                <a:sym typeface="Wingdings" panose="05000000000000000000" pitchFamily="2" charset="2"/>
              </a:rPr>
              <a:t> schränkt die Rechte der Nutzer ein</a:t>
            </a:r>
            <a:endParaRPr lang="de-CH" dirty="0"/>
          </a:p>
          <a:p>
            <a:r>
              <a:rPr lang="de-CH" dirty="0"/>
              <a:t>Copyleft</a:t>
            </a:r>
            <a:br>
              <a:rPr lang="de-CH" dirty="0"/>
            </a:br>
            <a:r>
              <a:rPr lang="de-CH" dirty="0">
                <a:sym typeface="Wingdings" panose="05000000000000000000" pitchFamily="2" charset="2"/>
              </a:rPr>
              <a:t> garantiert die Rechte der Nutzer</a:t>
            </a:r>
            <a:endParaRPr lang="de-CH" dirty="0"/>
          </a:p>
        </p:txBody>
      </p:sp>
      <p:sp>
        <p:nvSpPr>
          <p:cNvPr id="4" name="Sprechblase: rechteckig mit abgerundeten Ecken 3">
            <a:extLst>
              <a:ext uri="{FF2B5EF4-FFF2-40B4-BE49-F238E27FC236}">
                <a16:creationId xmlns:a16="http://schemas.microsoft.com/office/drawing/2014/main" id="{4C1F8F54-5B4D-498C-9872-C4DE467769A8}"/>
              </a:ext>
            </a:extLst>
          </p:cNvPr>
          <p:cNvSpPr/>
          <p:nvPr/>
        </p:nvSpPr>
        <p:spPr>
          <a:xfrm>
            <a:off x="8367532" y="4328931"/>
            <a:ext cx="3507129" cy="1655180"/>
          </a:xfrm>
          <a:prstGeom prst="wedgeRoundRectCallout">
            <a:avLst>
              <a:gd name="adj1" fmla="val -82879"/>
              <a:gd name="adj2" fmla="val 21941"/>
              <a:gd name="adj3" fmla="val 16667"/>
            </a:avLst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CH" dirty="0"/>
              <a:t>Veränderte freie Software muss ebenfalls als freie Software verfügbar gemacht werden.</a:t>
            </a:r>
          </a:p>
        </p:txBody>
      </p:sp>
      <p:sp>
        <p:nvSpPr>
          <p:cNvPr id="6" name="Sprechblase: rechteckig mit abgerundeten Ecken 5">
            <a:extLst>
              <a:ext uri="{FF2B5EF4-FFF2-40B4-BE49-F238E27FC236}">
                <a16:creationId xmlns:a16="http://schemas.microsoft.com/office/drawing/2014/main" id="{E048C555-7A9E-4ED1-B7FE-50744B2FE8DF}"/>
              </a:ext>
            </a:extLst>
          </p:cNvPr>
          <p:cNvSpPr/>
          <p:nvPr/>
        </p:nvSpPr>
        <p:spPr>
          <a:xfrm>
            <a:off x="8367531" y="365125"/>
            <a:ext cx="3507129" cy="1655180"/>
          </a:xfrm>
          <a:prstGeom prst="wedgeRoundRectCallout">
            <a:avLst>
              <a:gd name="adj1" fmla="val -106641"/>
              <a:gd name="adj2" fmla="val 49913"/>
              <a:gd name="adj3" fmla="val 16667"/>
            </a:avLst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CH" dirty="0"/>
              <a:t>Der Begriff klärt nicht, was man damit tun darf.</a:t>
            </a:r>
          </a:p>
        </p:txBody>
      </p:sp>
    </p:spTree>
    <p:extLst>
      <p:ext uri="{BB962C8B-B14F-4D97-AF65-F5344CB8AC3E}">
        <p14:creationId xmlns:p14="http://schemas.microsoft.com/office/powerpoint/2010/main" val="30500234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4" grpId="0" animBg="1"/>
      <p:bldP spid="6" grpId="0" animBg="1"/>
    </p:bldLst>
  </p:timing>
</p:sld>
</file>

<file path=ppt/theme/theme1.xml><?xml version="1.0" encoding="utf-8"?>
<a:theme xmlns:a="http://schemas.openxmlformats.org/drawingml/2006/main" name="kinet">
  <a:themeElements>
    <a:clrScheme name="gymkirchenfeld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666666"/>
      </a:accent1>
      <a:accent2>
        <a:srgbClr val="3248B5"/>
      </a:accent2>
      <a:accent3>
        <a:srgbClr val="41A7D1"/>
      </a:accent3>
      <a:accent4>
        <a:srgbClr val="74BF3D"/>
      </a:accent4>
      <a:accent5>
        <a:srgbClr val="FBA300"/>
      </a:accent5>
      <a:accent6>
        <a:srgbClr val="E8CC00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kinet" id="{EF483BFC-D895-4E45-826B-CFA4A4B447FB}" vid="{361AE8B0-6FD3-4BC5-969C-C3DAFE52FD27}"/>
    </a:ext>
  </a:extLst>
</a:theme>
</file>

<file path=ppt/theme/theme2.xml><?xml version="1.0" encoding="utf-8"?>
<a:theme xmlns:a="http://schemas.openxmlformats.org/drawingml/2006/main" name="1_kinet">
  <a:themeElements>
    <a:clrScheme name="gymkirchenfeld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666666"/>
      </a:accent1>
      <a:accent2>
        <a:srgbClr val="3248B5"/>
      </a:accent2>
      <a:accent3>
        <a:srgbClr val="41A7D1"/>
      </a:accent3>
      <a:accent4>
        <a:srgbClr val="74BF3D"/>
      </a:accent4>
      <a:accent5>
        <a:srgbClr val="FBA300"/>
      </a:accent5>
      <a:accent6>
        <a:srgbClr val="E8CC00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kinet" id="{B8AFBC7C-1669-4B50-8259-C38863D27A89}" vid="{9F5FA6CA-526D-49C0-A103-47C2D20B90C2}"/>
    </a:ext>
  </a:extLst>
</a:theme>
</file>

<file path=ppt/theme/theme3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kinet</Template>
  <TotalTime>0</TotalTime>
  <Words>380</Words>
  <Application>Microsoft Office PowerPoint</Application>
  <PresentationFormat>Breitbild</PresentationFormat>
  <Paragraphs>52</Paragraphs>
  <Slides>8</Slides>
  <Notes>2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2</vt:i4>
      </vt:variant>
      <vt:variant>
        <vt:lpstr>Folientitel</vt:lpstr>
      </vt:variant>
      <vt:variant>
        <vt:i4>8</vt:i4>
      </vt:variant>
    </vt:vector>
  </HeadingPairs>
  <TitlesOfParts>
    <vt:vector size="13" baseType="lpstr">
      <vt:lpstr>Arial</vt:lpstr>
      <vt:lpstr>Arimo</vt:lpstr>
      <vt:lpstr>Calibri</vt:lpstr>
      <vt:lpstr>kinet</vt:lpstr>
      <vt:lpstr>1_kinet</vt:lpstr>
      <vt:lpstr>Freie Software</vt:lpstr>
      <vt:lpstr>Aufgabe «Herstellungskosten»</vt:lpstr>
      <vt:lpstr>Freie Software</vt:lpstr>
      <vt:lpstr>Achtung: «free» hat 2 Bedeutungen</vt:lpstr>
      <vt:lpstr>4 Freiheiten (definiert von der FSF)</vt:lpstr>
      <vt:lpstr>Freie Lizenzen</vt:lpstr>
      <vt:lpstr>Creative Commons-Lizenzen</vt:lpstr>
      <vt:lpstr>Weitere Begriffe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Freie Software</dc:title>
  <dc:creator>Jampen Thomas</dc:creator>
  <cp:lastModifiedBy>Jampen Thomas</cp:lastModifiedBy>
  <cp:revision>18</cp:revision>
  <dcterms:created xsi:type="dcterms:W3CDTF">2020-11-15T11:30:32Z</dcterms:created>
  <dcterms:modified xsi:type="dcterms:W3CDTF">2021-11-25T06:21:12Z</dcterms:modified>
</cp:coreProperties>
</file>