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42"/>
  </p:notesMasterIdLst>
  <p:sldIdLst>
    <p:sldId id="256" r:id="rId2"/>
    <p:sldId id="274" r:id="rId3"/>
    <p:sldId id="258" r:id="rId4"/>
    <p:sldId id="257" r:id="rId5"/>
    <p:sldId id="259" r:id="rId6"/>
    <p:sldId id="263" r:id="rId7"/>
    <p:sldId id="264" r:id="rId8"/>
    <p:sldId id="265" r:id="rId9"/>
    <p:sldId id="276" r:id="rId10"/>
    <p:sldId id="266" r:id="rId11"/>
    <p:sldId id="267" r:id="rId12"/>
    <p:sldId id="273" r:id="rId13"/>
    <p:sldId id="284" r:id="rId14"/>
    <p:sldId id="294" r:id="rId15"/>
    <p:sldId id="279" r:id="rId16"/>
    <p:sldId id="280" r:id="rId17"/>
    <p:sldId id="281" r:id="rId18"/>
    <p:sldId id="285" r:id="rId19"/>
    <p:sldId id="295" r:id="rId20"/>
    <p:sldId id="271" r:id="rId21"/>
    <p:sldId id="286" r:id="rId22"/>
    <p:sldId id="296" r:id="rId23"/>
    <p:sldId id="300" r:id="rId24"/>
    <p:sldId id="301" r:id="rId25"/>
    <p:sldId id="272" r:id="rId26"/>
    <p:sldId id="278" r:id="rId27"/>
    <p:sldId id="282" r:id="rId28"/>
    <p:sldId id="283" r:id="rId29"/>
    <p:sldId id="287" r:id="rId30"/>
    <p:sldId id="289" r:id="rId31"/>
    <p:sldId id="299" r:id="rId32"/>
    <p:sldId id="302" r:id="rId33"/>
    <p:sldId id="288" r:id="rId34"/>
    <p:sldId id="290" r:id="rId35"/>
    <p:sldId id="298" r:id="rId36"/>
    <p:sldId id="275" r:id="rId37"/>
    <p:sldId id="277" r:id="rId38"/>
    <p:sldId id="292" r:id="rId39"/>
    <p:sldId id="297" r:id="rId40"/>
    <p:sldId id="293" r:id="rId4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Teil 1" id="{33A91BF8-9BA8-E14D-A76A-15DB5485E28C}">
          <p14:sldIdLst>
            <p14:sldId id="256"/>
            <p14:sldId id="274"/>
            <p14:sldId id="258"/>
            <p14:sldId id="257"/>
            <p14:sldId id="259"/>
            <p14:sldId id="263"/>
            <p14:sldId id="264"/>
            <p14:sldId id="265"/>
            <p14:sldId id="276"/>
            <p14:sldId id="266"/>
            <p14:sldId id="267"/>
            <p14:sldId id="273"/>
            <p14:sldId id="284"/>
            <p14:sldId id="294"/>
            <p14:sldId id="279"/>
            <p14:sldId id="280"/>
            <p14:sldId id="281"/>
            <p14:sldId id="285"/>
            <p14:sldId id="295"/>
            <p14:sldId id="271"/>
            <p14:sldId id="286"/>
            <p14:sldId id="296"/>
            <p14:sldId id="300"/>
            <p14:sldId id="301"/>
            <p14:sldId id="272"/>
            <p14:sldId id="278"/>
            <p14:sldId id="282"/>
            <p14:sldId id="283"/>
            <p14:sldId id="287"/>
            <p14:sldId id="289"/>
            <p14:sldId id="299"/>
            <p14:sldId id="302"/>
            <p14:sldId id="288"/>
            <p14:sldId id="290"/>
            <p14:sldId id="298"/>
            <p14:sldId id="275"/>
            <p14:sldId id="277"/>
            <p14:sldId id="292"/>
            <p14:sldId id="297"/>
            <p14:sldId id="293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Rothe Stefan" initials="RS" lastIdx="1" clrIdx="0">
    <p:extLst>
      <p:ext uri="{19B8F6BF-5375-455C-9EA6-DF929625EA0E}">
        <p15:presenceInfo xmlns:p15="http://schemas.microsoft.com/office/powerpoint/2012/main" userId="S::stefan.rothe@gymkirchenfeld.ch::8a7a5ad9-88b9-4258-a45f-77ad9fc0f4b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6666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E692E3-E757-411F-AE39-52174B991868}" v="54" dt="2022-11-03T10:53:33.993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3" d="100"/>
          <a:sy n="103" d="100"/>
        </p:scale>
        <p:origin x="792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microsoft.com/office/2015/10/relationships/revisionInfo" Target="revisionInfo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commentAuthors" Target="commentAuthors.xml"/><Relationship Id="rId48" Type="http://schemas.microsoft.com/office/2016/11/relationships/changesInfo" Target="changesInfos/changesInfo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eyer Remo" userId="d00de412-9e4d-46a2-936f-4dc065671807" providerId="ADAL" clId="{29E692E3-E757-411F-AE39-52174B991868}"/>
    <pc:docChg chg="undo custSel addSld delSld modSld modSection">
      <pc:chgData name="Meyer Remo" userId="d00de412-9e4d-46a2-936f-4dc065671807" providerId="ADAL" clId="{29E692E3-E757-411F-AE39-52174B991868}" dt="2022-11-03T10:57:12.793" v="1447" actId="113"/>
      <pc:docMkLst>
        <pc:docMk/>
      </pc:docMkLst>
      <pc:sldChg chg="addSp delSp modSp mod modAnim">
        <pc:chgData name="Meyer Remo" userId="d00de412-9e4d-46a2-936f-4dc065671807" providerId="ADAL" clId="{29E692E3-E757-411F-AE39-52174B991868}" dt="2022-10-24T07:56:42.511" v="10"/>
        <pc:sldMkLst>
          <pc:docMk/>
          <pc:sldMk cId="3732716402" sldId="264"/>
        </pc:sldMkLst>
        <pc:spChg chg="add del mod">
          <ac:chgData name="Meyer Remo" userId="d00de412-9e4d-46a2-936f-4dc065671807" providerId="ADAL" clId="{29E692E3-E757-411F-AE39-52174B991868}" dt="2022-08-19T13:16:44.014" v="3"/>
          <ac:spMkLst>
            <pc:docMk/>
            <pc:sldMk cId="3732716402" sldId="264"/>
            <ac:spMk id="4" creationId="{6B1A4FF0-2343-2065-758E-7B9A1925A653}"/>
          </ac:spMkLst>
        </pc:spChg>
        <pc:spChg chg="add del">
          <ac:chgData name="Meyer Remo" userId="d00de412-9e4d-46a2-936f-4dc065671807" providerId="ADAL" clId="{29E692E3-E757-411F-AE39-52174B991868}" dt="2022-08-19T13:16:40.463" v="2"/>
          <ac:spMkLst>
            <pc:docMk/>
            <pc:sldMk cId="3732716402" sldId="264"/>
            <ac:spMk id="5" creationId="{65780C6A-E082-1B6F-1597-3B4489448836}"/>
          </ac:spMkLst>
        </pc:spChg>
        <pc:picChg chg="add mod">
          <ac:chgData name="Meyer Remo" userId="d00de412-9e4d-46a2-936f-4dc065671807" providerId="ADAL" clId="{29E692E3-E757-411F-AE39-52174B991868}" dt="2022-08-19T13:17:03.792" v="9" actId="12788"/>
          <ac:picMkLst>
            <pc:docMk/>
            <pc:sldMk cId="3732716402" sldId="264"/>
            <ac:picMk id="6" creationId="{CF6F1F92-A5F2-1BA4-3BF9-640D6CFDEEFE}"/>
          </ac:picMkLst>
        </pc:picChg>
        <pc:picChg chg="del">
          <ac:chgData name="Meyer Remo" userId="d00de412-9e4d-46a2-936f-4dc065671807" providerId="ADAL" clId="{29E692E3-E757-411F-AE39-52174B991868}" dt="2022-08-19T13:16:36.907" v="0" actId="478"/>
          <ac:picMkLst>
            <pc:docMk/>
            <pc:sldMk cId="3732716402" sldId="264"/>
            <ac:picMk id="9" creationId="{D577E9FE-A40D-7140-BDB2-8874F76B8E5E}"/>
          </ac:picMkLst>
        </pc:picChg>
      </pc:sldChg>
      <pc:sldChg chg="modAnim">
        <pc:chgData name="Meyer Remo" userId="d00de412-9e4d-46a2-936f-4dc065671807" providerId="ADAL" clId="{29E692E3-E757-411F-AE39-52174B991868}" dt="2022-10-24T07:56:52.949" v="11"/>
        <pc:sldMkLst>
          <pc:docMk/>
          <pc:sldMk cId="565701462" sldId="265"/>
        </pc:sldMkLst>
      </pc:sldChg>
      <pc:sldChg chg="mod modShow">
        <pc:chgData name="Meyer Remo" userId="d00de412-9e4d-46a2-936f-4dc065671807" providerId="ADAL" clId="{29E692E3-E757-411F-AE39-52174B991868}" dt="2022-10-31T07:42:18.492" v="544" actId="729"/>
        <pc:sldMkLst>
          <pc:docMk/>
          <pc:sldMk cId="3415893431" sldId="272"/>
        </pc:sldMkLst>
      </pc:sldChg>
      <pc:sldChg chg="mod modShow">
        <pc:chgData name="Meyer Remo" userId="d00de412-9e4d-46a2-936f-4dc065671807" providerId="ADAL" clId="{29E692E3-E757-411F-AE39-52174B991868}" dt="2022-10-31T07:30:25.979" v="88" actId="729"/>
        <pc:sldMkLst>
          <pc:docMk/>
          <pc:sldMk cId="622299523" sldId="285"/>
        </pc:sldMkLst>
      </pc:sldChg>
      <pc:sldChg chg="modSp modAnim">
        <pc:chgData name="Meyer Remo" userId="d00de412-9e4d-46a2-936f-4dc065671807" providerId="ADAL" clId="{29E692E3-E757-411F-AE39-52174B991868}" dt="2022-10-31T07:29:11.849" v="87" actId="12"/>
        <pc:sldMkLst>
          <pc:docMk/>
          <pc:sldMk cId="614693487" sldId="286"/>
        </pc:sldMkLst>
        <pc:spChg chg="mod">
          <ac:chgData name="Meyer Remo" userId="d00de412-9e4d-46a2-936f-4dc065671807" providerId="ADAL" clId="{29E692E3-E757-411F-AE39-52174B991868}" dt="2022-10-31T07:29:11.849" v="87" actId="12"/>
          <ac:spMkLst>
            <pc:docMk/>
            <pc:sldMk cId="614693487" sldId="286"/>
            <ac:spMk id="3" creationId="{46F52D84-55F7-7D48-ADAC-211476C29E74}"/>
          </ac:spMkLst>
        </pc:spChg>
      </pc:sldChg>
      <pc:sldChg chg="modSp new mod modAnim">
        <pc:chgData name="Meyer Remo" userId="d00de412-9e4d-46a2-936f-4dc065671807" providerId="ADAL" clId="{29E692E3-E757-411F-AE39-52174B991868}" dt="2022-11-03T10:53:33.993" v="1422" actId="313"/>
        <pc:sldMkLst>
          <pc:docMk/>
          <pc:sldMk cId="377339517" sldId="294"/>
        </pc:sldMkLst>
        <pc:spChg chg="mod">
          <ac:chgData name="Meyer Remo" userId="d00de412-9e4d-46a2-936f-4dc065671807" providerId="ADAL" clId="{29E692E3-E757-411F-AE39-52174B991868}" dt="2022-10-31T07:17:39.176" v="37" actId="313"/>
          <ac:spMkLst>
            <pc:docMk/>
            <pc:sldMk cId="377339517" sldId="294"/>
            <ac:spMk id="2" creationId="{66DCF7F8-E2F1-367E-A5CC-84EE663C93BC}"/>
          </ac:spMkLst>
        </pc:spChg>
        <pc:spChg chg="mod">
          <ac:chgData name="Meyer Remo" userId="d00de412-9e4d-46a2-936f-4dc065671807" providerId="ADAL" clId="{29E692E3-E757-411F-AE39-52174B991868}" dt="2022-11-03T10:53:33.993" v="1422" actId="313"/>
          <ac:spMkLst>
            <pc:docMk/>
            <pc:sldMk cId="377339517" sldId="294"/>
            <ac:spMk id="3" creationId="{5FB15548-3096-10AC-8F89-F044893F1A1B}"/>
          </ac:spMkLst>
        </pc:spChg>
      </pc:sldChg>
      <pc:sldChg chg="modSp new mod modShow">
        <pc:chgData name="Meyer Remo" userId="d00de412-9e4d-46a2-936f-4dc065671807" providerId="ADAL" clId="{29E692E3-E757-411F-AE39-52174B991868}" dt="2022-11-03T10:55:14.524" v="1442" actId="20577"/>
        <pc:sldMkLst>
          <pc:docMk/>
          <pc:sldMk cId="3957996517" sldId="295"/>
        </pc:sldMkLst>
        <pc:spChg chg="mod">
          <ac:chgData name="Meyer Remo" userId="d00de412-9e4d-46a2-936f-4dc065671807" providerId="ADAL" clId="{29E692E3-E757-411F-AE39-52174B991868}" dt="2022-10-31T07:35:51.820" v="320"/>
          <ac:spMkLst>
            <pc:docMk/>
            <pc:sldMk cId="3957996517" sldId="295"/>
            <ac:spMk id="2" creationId="{83637680-DE8B-98DF-FD2C-3B2CD68D427A}"/>
          </ac:spMkLst>
        </pc:spChg>
        <pc:spChg chg="mod">
          <ac:chgData name="Meyer Remo" userId="d00de412-9e4d-46a2-936f-4dc065671807" providerId="ADAL" clId="{29E692E3-E757-411F-AE39-52174B991868}" dt="2022-11-03T10:55:14.524" v="1442" actId="20577"/>
          <ac:spMkLst>
            <pc:docMk/>
            <pc:sldMk cId="3957996517" sldId="295"/>
            <ac:spMk id="3" creationId="{A213297D-9FFA-DF99-0A3F-A44313B8848D}"/>
          </ac:spMkLst>
        </pc:spChg>
      </pc:sldChg>
      <pc:sldChg chg="modSp new mod">
        <pc:chgData name="Meyer Remo" userId="d00de412-9e4d-46a2-936f-4dc065671807" providerId="ADAL" clId="{29E692E3-E757-411F-AE39-52174B991868}" dt="2022-10-31T08:22:07.013" v="1375" actId="5793"/>
        <pc:sldMkLst>
          <pc:docMk/>
          <pc:sldMk cId="963678675" sldId="296"/>
        </pc:sldMkLst>
        <pc:spChg chg="mod">
          <ac:chgData name="Meyer Remo" userId="d00de412-9e4d-46a2-936f-4dc065671807" providerId="ADAL" clId="{29E692E3-E757-411F-AE39-52174B991868}" dt="2022-10-31T07:43:11.647" v="582"/>
          <ac:spMkLst>
            <pc:docMk/>
            <pc:sldMk cId="963678675" sldId="296"/>
            <ac:spMk id="2" creationId="{C68627EC-0265-30DF-00CF-64588310251D}"/>
          </ac:spMkLst>
        </pc:spChg>
        <pc:spChg chg="mod">
          <ac:chgData name="Meyer Remo" userId="d00de412-9e4d-46a2-936f-4dc065671807" providerId="ADAL" clId="{29E692E3-E757-411F-AE39-52174B991868}" dt="2022-10-31T08:22:07.013" v="1375" actId="5793"/>
          <ac:spMkLst>
            <pc:docMk/>
            <pc:sldMk cId="963678675" sldId="296"/>
            <ac:spMk id="3" creationId="{F2F41A73-D38F-6037-7B38-AA075FDE3ED8}"/>
          </ac:spMkLst>
        </pc:spChg>
      </pc:sldChg>
      <pc:sldChg chg="new del">
        <pc:chgData name="Meyer Remo" userId="d00de412-9e4d-46a2-936f-4dc065671807" providerId="ADAL" clId="{29E692E3-E757-411F-AE39-52174B991868}" dt="2022-10-31T07:40:46.232" v="437" actId="680"/>
        <pc:sldMkLst>
          <pc:docMk/>
          <pc:sldMk cId="2732929488" sldId="296"/>
        </pc:sldMkLst>
      </pc:sldChg>
      <pc:sldChg chg="modSp new mod">
        <pc:chgData name="Meyer Remo" userId="d00de412-9e4d-46a2-936f-4dc065671807" providerId="ADAL" clId="{29E692E3-E757-411F-AE39-52174B991868}" dt="2022-10-31T07:58:55.459" v="926" actId="20577"/>
        <pc:sldMkLst>
          <pc:docMk/>
          <pc:sldMk cId="1897622215" sldId="297"/>
        </pc:sldMkLst>
        <pc:spChg chg="mod">
          <ac:chgData name="Meyer Remo" userId="d00de412-9e4d-46a2-936f-4dc065671807" providerId="ADAL" clId="{29E692E3-E757-411F-AE39-52174B991868}" dt="2022-10-31T07:57:18.946" v="849"/>
          <ac:spMkLst>
            <pc:docMk/>
            <pc:sldMk cId="1897622215" sldId="297"/>
            <ac:spMk id="2" creationId="{A9068930-C312-0984-4DC0-0826CBFF0698}"/>
          </ac:spMkLst>
        </pc:spChg>
        <pc:spChg chg="mod">
          <ac:chgData name="Meyer Remo" userId="d00de412-9e4d-46a2-936f-4dc065671807" providerId="ADAL" clId="{29E692E3-E757-411F-AE39-52174B991868}" dt="2022-10-31T07:58:55.459" v="926" actId="20577"/>
          <ac:spMkLst>
            <pc:docMk/>
            <pc:sldMk cId="1897622215" sldId="297"/>
            <ac:spMk id="3" creationId="{C25E34DE-3EED-2CC9-685A-94C809EE38B4}"/>
          </ac:spMkLst>
        </pc:spChg>
      </pc:sldChg>
      <pc:sldChg chg="modSp new mod">
        <pc:chgData name="Meyer Remo" userId="d00de412-9e4d-46a2-936f-4dc065671807" providerId="ADAL" clId="{29E692E3-E757-411F-AE39-52174B991868}" dt="2022-10-31T08:13:30.381" v="1264" actId="20577"/>
        <pc:sldMkLst>
          <pc:docMk/>
          <pc:sldMk cId="88728458" sldId="298"/>
        </pc:sldMkLst>
        <pc:spChg chg="mod">
          <ac:chgData name="Meyer Remo" userId="d00de412-9e4d-46a2-936f-4dc065671807" providerId="ADAL" clId="{29E692E3-E757-411F-AE39-52174B991868}" dt="2022-10-31T08:11:35.212" v="1159" actId="20577"/>
          <ac:spMkLst>
            <pc:docMk/>
            <pc:sldMk cId="88728458" sldId="298"/>
            <ac:spMk id="2" creationId="{0F56242B-386D-A946-4AD1-18111BD4B97E}"/>
          </ac:spMkLst>
        </pc:spChg>
        <pc:spChg chg="mod">
          <ac:chgData name="Meyer Remo" userId="d00de412-9e4d-46a2-936f-4dc065671807" providerId="ADAL" clId="{29E692E3-E757-411F-AE39-52174B991868}" dt="2022-10-31T08:13:30.381" v="1264" actId="20577"/>
          <ac:spMkLst>
            <pc:docMk/>
            <pc:sldMk cId="88728458" sldId="298"/>
            <ac:spMk id="3" creationId="{385D3A69-DEE4-65D8-1E94-59BD54978D25}"/>
          </ac:spMkLst>
        </pc:spChg>
      </pc:sldChg>
      <pc:sldChg chg="modSp new mod">
        <pc:chgData name="Meyer Remo" userId="d00de412-9e4d-46a2-936f-4dc065671807" providerId="ADAL" clId="{29E692E3-E757-411F-AE39-52174B991868}" dt="2022-10-31T08:14:35.046" v="1280" actId="27636"/>
        <pc:sldMkLst>
          <pc:docMk/>
          <pc:sldMk cId="2103708140" sldId="299"/>
        </pc:sldMkLst>
        <pc:spChg chg="mod">
          <ac:chgData name="Meyer Remo" userId="d00de412-9e4d-46a2-936f-4dc065671807" providerId="ADAL" clId="{29E692E3-E757-411F-AE39-52174B991868}" dt="2022-10-31T08:14:23.909" v="1276" actId="20577"/>
          <ac:spMkLst>
            <pc:docMk/>
            <pc:sldMk cId="2103708140" sldId="299"/>
            <ac:spMk id="2" creationId="{E1A800A3-E702-BC3E-D308-CB0C8EF7457F}"/>
          </ac:spMkLst>
        </pc:spChg>
        <pc:spChg chg="mod">
          <ac:chgData name="Meyer Remo" userId="d00de412-9e4d-46a2-936f-4dc065671807" providerId="ADAL" clId="{29E692E3-E757-411F-AE39-52174B991868}" dt="2022-10-31T08:14:35.046" v="1280" actId="27636"/>
          <ac:spMkLst>
            <pc:docMk/>
            <pc:sldMk cId="2103708140" sldId="299"/>
            <ac:spMk id="3" creationId="{E54CBD89-F847-FE8E-FFBF-FAEF67516BF8}"/>
          </ac:spMkLst>
        </pc:spChg>
      </pc:sldChg>
      <pc:sldChg chg="modSp add mod">
        <pc:chgData name="Meyer Remo" userId="d00de412-9e4d-46a2-936f-4dc065671807" providerId="ADAL" clId="{29E692E3-E757-411F-AE39-52174B991868}" dt="2022-11-03T10:57:12.793" v="1447" actId="113"/>
        <pc:sldMkLst>
          <pc:docMk/>
          <pc:sldMk cId="473288232" sldId="300"/>
        </pc:sldMkLst>
        <pc:spChg chg="mod">
          <ac:chgData name="Meyer Remo" userId="d00de412-9e4d-46a2-936f-4dc065671807" providerId="ADAL" clId="{29E692E3-E757-411F-AE39-52174B991868}" dt="2022-11-03T10:57:12.793" v="1447" actId="113"/>
          <ac:spMkLst>
            <pc:docMk/>
            <pc:sldMk cId="473288232" sldId="300"/>
            <ac:spMk id="3" creationId="{F2F41A73-D38F-6037-7B38-AA075FDE3ED8}"/>
          </ac:spMkLst>
        </pc:spChg>
      </pc:sldChg>
      <pc:sldChg chg="modSp add mod">
        <pc:chgData name="Meyer Remo" userId="d00de412-9e4d-46a2-936f-4dc065671807" providerId="ADAL" clId="{29E692E3-E757-411F-AE39-52174B991868}" dt="2022-10-31T08:22:22.700" v="1384" actId="27636"/>
        <pc:sldMkLst>
          <pc:docMk/>
          <pc:sldMk cId="3275937946" sldId="301"/>
        </pc:sldMkLst>
        <pc:spChg chg="mod">
          <ac:chgData name="Meyer Remo" userId="d00de412-9e4d-46a2-936f-4dc065671807" providerId="ADAL" clId="{29E692E3-E757-411F-AE39-52174B991868}" dt="2022-10-31T08:22:22.700" v="1384" actId="27636"/>
          <ac:spMkLst>
            <pc:docMk/>
            <pc:sldMk cId="3275937946" sldId="301"/>
            <ac:spMk id="3" creationId="{F2F41A73-D38F-6037-7B38-AA075FDE3ED8}"/>
          </ac:spMkLst>
        </pc:spChg>
      </pc:sldChg>
    </pc:docChg>
  </pc:docChgLst>
  <pc:docChgLst>
    <pc:chgData name="Meyer Remo" userId="d00de412-9e4d-46a2-936f-4dc065671807" providerId="ADAL" clId="{A90E3B0D-1BF8-423B-B0AB-72FEFB80F44B}"/>
    <pc:docChg chg="custSel addSld modSld">
      <pc:chgData name="Meyer Remo" userId="d00de412-9e4d-46a2-936f-4dc065671807" providerId="ADAL" clId="{A90E3B0D-1BF8-423B-B0AB-72FEFB80F44B}" dt="2022-10-31T09:19:08.025" v="82" actId="113"/>
      <pc:docMkLst>
        <pc:docMk/>
      </pc:docMkLst>
      <pc:sldChg chg="modSp">
        <pc:chgData name="Meyer Remo" userId="d00de412-9e4d-46a2-936f-4dc065671807" providerId="ADAL" clId="{A90E3B0D-1BF8-423B-B0AB-72FEFB80F44B}" dt="2022-10-31T09:13:50.497" v="61" actId="113"/>
        <pc:sldMkLst>
          <pc:docMk/>
          <pc:sldMk cId="2103708140" sldId="299"/>
        </pc:sldMkLst>
        <pc:spChg chg="mod">
          <ac:chgData name="Meyer Remo" userId="d00de412-9e4d-46a2-936f-4dc065671807" providerId="ADAL" clId="{A90E3B0D-1BF8-423B-B0AB-72FEFB80F44B}" dt="2022-10-31T09:13:50.497" v="61" actId="113"/>
          <ac:spMkLst>
            <pc:docMk/>
            <pc:sldMk cId="2103708140" sldId="299"/>
            <ac:spMk id="3" creationId="{E54CBD89-F847-FE8E-FFBF-FAEF67516BF8}"/>
          </ac:spMkLst>
        </pc:spChg>
      </pc:sldChg>
      <pc:sldChg chg="modSp add">
        <pc:chgData name="Meyer Remo" userId="d00de412-9e4d-46a2-936f-4dc065671807" providerId="ADAL" clId="{A90E3B0D-1BF8-423B-B0AB-72FEFB80F44B}" dt="2022-10-31T09:19:08.025" v="82" actId="113"/>
        <pc:sldMkLst>
          <pc:docMk/>
          <pc:sldMk cId="1347021932" sldId="302"/>
        </pc:sldMkLst>
        <pc:spChg chg="mod">
          <ac:chgData name="Meyer Remo" userId="d00de412-9e4d-46a2-936f-4dc065671807" providerId="ADAL" clId="{A90E3B0D-1BF8-423B-B0AB-72FEFB80F44B}" dt="2022-10-31T09:19:08.025" v="82" actId="113"/>
          <ac:spMkLst>
            <pc:docMk/>
            <pc:sldMk cId="1347021932" sldId="302"/>
            <ac:spMk id="3" creationId="{E54CBD89-F847-FE8E-FFBF-FAEF67516BF8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7B933D3-10A1-49E0-A76A-5E2AC809A72D}" type="datetimeFigureOut">
              <a:rPr lang="de-CH" smtClean="0"/>
              <a:t>06.11.2022</a:t>
            </a:fld>
            <a:endParaRPr lang="de-CH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CH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CH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6D8C438-A1A4-466B-B605-9BDB6B428B5D}" type="slidenum">
              <a:rPr lang="de-CH" smtClean="0"/>
              <a:t>‹Nr.›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17269044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CH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D8C438-A1A4-466B-B605-9BDB6B428B5D}" type="slidenum">
              <a:rPr lang="de-CH" smtClean="0"/>
              <a:t>7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7117428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80s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6D8C438-A1A4-466B-B605-9BDB6B428B5D}" type="slidenum">
              <a:rPr lang="de-CH" smtClean="0"/>
              <a:t>34</a:t>
            </a:fld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50019427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CH"/>
              <a:t>80s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6D8C438-A1A4-466B-B605-9BDB6B428B5D}" type="slidenum">
              <a:rPr kumimoji="0" lang="de-CH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38</a:t>
            </a:fld>
            <a:endParaRPr kumimoji="0" lang="de-CH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7488119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59073047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3589353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9851144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tiff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Titelmasterformat durch Klicken bearbeiten</a:t>
            </a:r>
            <a:endParaRPr lang="de-CH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Formatvorlagen des Textmasters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de-CH"/>
          </a:p>
        </p:txBody>
      </p:sp>
      <p:sp>
        <p:nvSpPr>
          <p:cNvPr id="7" name="Rectangle 6"/>
          <p:cNvSpPr/>
          <p:nvPr/>
        </p:nvSpPr>
        <p:spPr>
          <a:xfrm>
            <a:off x="0" y="0"/>
            <a:ext cx="12192000" cy="6387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678" y="209783"/>
            <a:ext cx="264572" cy="279478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9072284" y="6793201"/>
            <a:ext cx="779929" cy="648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0" name="Rectangle 9"/>
          <p:cNvSpPr/>
          <p:nvPr/>
        </p:nvSpPr>
        <p:spPr>
          <a:xfrm>
            <a:off x="9852213" y="6793200"/>
            <a:ext cx="779929" cy="64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1" name="Rectangle 10"/>
          <p:cNvSpPr/>
          <p:nvPr/>
        </p:nvSpPr>
        <p:spPr>
          <a:xfrm>
            <a:off x="10632142" y="6793200"/>
            <a:ext cx="779929" cy="64800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  <p:sp>
        <p:nvSpPr>
          <p:cNvPr id="12" name="Rectangle 11"/>
          <p:cNvSpPr/>
          <p:nvPr/>
        </p:nvSpPr>
        <p:spPr>
          <a:xfrm>
            <a:off x="11412071" y="6793200"/>
            <a:ext cx="779929" cy="648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5435223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</p:titleStyle>
    <p:bodyStyle>
      <a:lvl1pPr marL="360363" indent="-360363" algn="l" defTabSz="914400" rtl="0" eaLnBrk="1" latinLnBrk="0" hangingPunct="1">
        <a:lnSpc>
          <a:spcPct val="90000"/>
        </a:lnSpc>
        <a:spcBef>
          <a:spcPts val="10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1pPr>
      <a:lvl2pPr marL="808038" indent="-350838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2pPr>
      <a:lvl3pPr marL="1254125" indent="-339725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20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chemeClr val="tx1">
            <a:lumMod val="75000"/>
            <a:lumOff val="25000"/>
          </a:schemeClr>
        </a:buClr>
        <a:buFont typeface="Arial"/>
        <a:buChar char="•"/>
        <a:defRPr sz="1800" kern="1200">
          <a:solidFill>
            <a:schemeClr val="tx1">
              <a:lumMod val="75000"/>
              <a:lumOff val="25000"/>
            </a:schemeClr>
          </a:solidFill>
          <a:latin typeface="Arimo" charset="0"/>
          <a:ea typeface="Arimo" charset="0"/>
          <a:cs typeface="Arimo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sv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7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1365449-ACC8-BA44-8A84-4FA9BF4138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630423"/>
            <a:ext cx="9144000" cy="1141227"/>
          </a:xfrm>
        </p:spPr>
        <p:txBody>
          <a:bodyPr/>
          <a:lstStyle/>
          <a:p>
            <a:r>
              <a:rPr lang="de-DE"/>
              <a:t>Computer 1</a:t>
            </a:r>
          </a:p>
        </p:txBody>
      </p:sp>
      <p:sp>
        <p:nvSpPr>
          <p:cNvPr id="11" name="Untertitel 10">
            <a:extLst>
              <a:ext uri="{FF2B5EF4-FFF2-40B4-BE49-F238E27FC236}">
                <a16:creationId xmlns:a16="http://schemas.microsoft.com/office/drawing/2014/main" id="{61E56DD8-E492-544E-A856-F4F8FA9A3A2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16463"/>
            <a:ext cx="9144000" cy="1655762"/>
          </a:xfrm>
        </p:spPr>
        <p:txBody>
          <a:bodyPr/>
          <a:lstStyle/>
          <a:p>
            <a:r>
              <a:rPr lang="de-DE"/>
              <a:t>Grundlagen</a:t>
            </a:r>
          </a:p>
        </p:txBody>
      </p:sp>
      <p:pic>
        <p:nvPicPr>
          <p:cNvPr id="4" name="Grafik 3">
            <a:extLst>
              <a:ext uri="{FF2B5EF4-FFF2-40B4-BE49-F238E27FC236}">
                <a16:creationId xmlns:a16="http://schemas.microsoft.com/office/drawing/2014/main" id="{7C270CE7-C22F-5F4D-AC3D-7E3057D26A9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048000" y="1529557"/>
            <a:ext cx="6096000" cy="3429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76269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«E/A»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Welche Möglichkeiten für die Ein- und Ausgabe von Daten hat dein Smartphone. Versuche, möglichst alle aufzuschreiben.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Eingabe:			Ein- und Ausgabe:		Ausgabe:</a:t>
            </a:r>
          </a:p>
        </p:txBody>
      </p:sp>
    </p:spTree>
    <p:extLst>
      <p:ext uri="{BB962C8B-B14F-4D97-AF65-F5344CB8AC3E}">
        <p14:creationId xmlns:p14="http://schemas.microsoft.com/office/powerpoint/2010/main" val="31731703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9C6871C-932D-964E-B0BB-E859AA42CF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Auflösung «E/A»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B92C1A49-A4A0-4A4C-8192-E42D5B4CF1B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3240000" cy="4351338"/>
          </a:xfrm>
        </p:spPr>
        <p:txBody>
          <a:bodyPr/>
          <a:lstStyle/>
          <a:p>
            <a:pPr marL="0" indent="0">
              <a:buNone/>
            </a:pPr>
            <a:r>
              <a:rPr lang="de-DE"/>
              <a:t>Eingabe</a:t>
            </a:r>
          </a:p>
          <a:p>
            <a:r>
              <a:rPr lang="de-DE" sz="2000"/>
              <a:t>Mikrofon</a:t>
            </a:r>
          </a:p>
          <a:p>
            <a:r>
              <a:rPr lang="de-DE" sz="2000"/>
              <a:t>Kamera</a:t>
            </a:r>
          </a:p>
          <a:p>
            <a:r>
              <a:rPr lang="de-DE" sz="2000"/>
              <a:t>Lagesensor</a:t>
            </a:r>
          </a:p>
          <a:p>
            <a:r>
              <a:rPr lang="de-DE" sz="2000"/>
              <a:t>Beschleunigungssensor</a:t>
            </a:r>
          </a:p>
          <a:p>
            <a:r>
              <a:rPr lang="de-DE" sz="2000"/>
              <a:t>Helligkeitssensor</a:t>
            </a:r>
          </a:p>
          <a:p>
            <a:r>
              <a:rPr lang="de-DE" sz="2000"/>
              <a:t>GPS-Antenne</a:t>
            </a:r>
          </a:p>
          <a:p>
            <a:r>
              <a:rPr lang="de-DE" sz="2000"/>
              <a:t>Tasten</a:t>
            </a:r>
          </a:p>
          <a:p>
            <a:r>
              <a:rPr lang="de-DE" sz="2000"/>
              <a:t>Fingerabdrucksensor</a:t>
            </a:r>
          </a:p>
          <a:p>
            <a:endParaRPr lang="de-DE" sz="2000"/>
          </a:p>
          <a:p>
            <a:endParaRPr lang="de-DE"/>
          </a:p>
          <a:p>
            <a:endParaRPr lang="de-DE"/>
          </a:p>
        </p:txBody>
      </p:sp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5A305896-1DFB-C449-8CF5-C311022B9D4F}"/>
              </a:ext>
            </a:extLst>
          </p:cNvPr>
          <p:cNvSpPr txBox="1">
            <a:spLocks/>
          </p:cNvSpPr>
          <p:nvPr/>
        </p:nvSpPr>
        <p:spPr>
          <a:xfrm>
            <a:off x="4539575" y="1825625"/>
            <a:ext cx="324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1pPr>
            <a:lvl2pPr marL="808038" indent="-350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2pPr>
            <a:lvl3pPr marL="1254125" indent="-3397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/>
              <a:t>Ein- und Ausgabe</a:t>
            </a:r>
          </a:p>
          <a:p>
            <a:r>
              <a:rPr lang="de-DE" sz="2000"/>
              <a:t>Touchscreen</a:t>
            </a:r>
          </a:p>
          <a:p>
            <a:r>
              <a:rPr lang="de-DE" sz="2000"/>
              <a:t>Mobilfunkantenne</a:t>
            </a:r>
          </a:p>
          <a:p>
            <a:r>
              <a:rPr lang="de-DE" sz="2000"/>
              <a:t>WLAN-Antenne</a:t>
            </a:r>
          </a:p>
          <a:p>
            <a:r>
              <a:rPr lang="de-DE" sz="2000"/>
              <a:t>Bluetooth-Antenne</a:t>
            </a:r>
          </a:p>
          <a:p>
            <a:r>
              <a:rPr lang="de-DE" sz="2000"/>
              <a:t>NFC-Antenne</a:t>
            </a:r>
          </a:p>
          <a:p>
            <a:r>
              <a:rPr lang="de-DE" sz="2000"/>
              <a:t>USB-Anschluss</a:t>
            </a:r>
          </a:p>
        </p:txBody>
      </p:sp>
      <p:sp>
        <p:nvSpPr>
          <p:cNvPr id="6" name="Inhaltsplatzhalter 2">
            <a:extLst>
              <a:ext uri="{FF2B5EF4-FFF2-40B4-BE49-F238E27FC236}">
                <a16:creationId xmlns:a16="http://schemas.microsoft.com/office/drawing/2014/main" id="{462B1938-4C62-9748-98B3-0F411975D436}"/>
              </a:ext>
            </a:extLst>
          </p:cNvPr>
          <p:cNvSpPr txBox="1">
            <a:spLocks/>
          </p:cNvSpPr>
          <p:nvPr/>
        </p:nvSpPr>
        <p:spPr>
          <a:xfrm>
            <a:off x="8240949" y="1825625"/>
            <a:ext cx="32400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1pPr>
            <a:lvl2pPr marL="808038" indent="-350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2pPr>
            <a:lvl3pPr marL="1254125" indent="-3397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/>
              <a:t>Ausgabe</a:t>
            </a:r>
          </a:p>
          <a:p>
            <a:r>
              <a:rPr lang="de-DE" sz="2000"/>
              <a:t>Lautsprecher</a:t>
            </a:r>
          </a:p>
          <a:p>
            <a:r>
              <a:rPr lang="de-DE" sz="2000"/>
              <a:t>Kopfhörerbuchse</a:t>
            </a:r>
          </a:p>
          <a:p>
            <a:r>
              <a:rPr lang="de-DE" sz="2000"/>
              <a:t>Vibrationsalarm</a:t>
            </a:r>
          </a:p>
          <a:p>
            <a:r>
              <a:rPr lang="de-DE" sz="2000"/>
              <a:t>Leuchtdioden (Lämpchen)</a:t>
            </a:r>
            <a:endParaRPr lang="de-DE"/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46190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39E6EA0-7816-D846-888F-B23A6C390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Prozessor (CPU)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96B07404-3CA2-1544-A545-2DB4DDAEB47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Zuständig für </a:t>
            </a:r>
            <a:r>
              <a:rPr lang="de-DE" b="1"/>
              <a:t>Steuerung</a:t>
            </a:r>
            <a:r>
              <a:rPr lang="de-DE"/>
              <a:t> und </a:t>
            </a:r>
            <a:r>
              <a:rPr lang="de-DE" b="1"/>
              <a:t>Verarbeitung</a:t>
            </a:r>
            <a:endParaRPr lang="de-DE"/>
          </a:p>
          <a:p>
            <a:pPr marL="0" indent="0">
              <a:buNone/>
            </a:pPr>
            <a:r>
              <a:rPr lang="de-DE"/>
              <a:t>CPU = Central Processing Unit</a:t>
            </a:r>
          </a:p>
          <a:p>
            <a:pPr marL="0" indent="0">
              <a:buNone/>
            </a:pPr>
            <a:endParaRPr lang="de-DE"/>
          </a:p>
        </p:txBody>
      </p:sp>
      <p:pic>
        <p:nvPicPr>
          <p:cNvPr id="8" name="Grafik 7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9CD74E54-31E4-EC49-B3E5-A07BC1170A39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113800" y="4001294"/>
            <a:ext cx="3240000" cy="1822500"/>
          </a:xfrm>
          <a:prstGeom prst="rect">
            <a:avLst/>
          </a:prstGeom>
        </p:spPr>
      </p:pic>
      <p:pic>
        <p:nvPicPr>
          <p:cNvPr id="12" name="Grafik 11" descr="Ein Bild, das Schaltkreis enthält.&#10;&#10;Automatisch generierte Beschreibung">
            <a:extLst>
              <a:ext uri="{FF2B5EF4-FFF2-40B4-BE49-F238E27FC236}">
                <a16:creationId xmlns:a16="http://schemas.microsoft.com/office/drawing/2014/main" id="{E3192194-F14B-0746-B2C5-16B2D97DAF4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001294"/>
            <a:ext cx="3240000" cy="1822500"/>
          </a:xfrm>
          <a:prstGeom prst="rect">
            <a:avLst/>
          </a:prstGeom>
        </p:spPr>
      </p:pic>
      <p:pic>
        <p:nvPicPr>
          <p:cNvPr id="14" name="Grafik 13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5B6AFAA4-3E4F-344C-A721-8979AB8597E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58843" y="4001294"/>
            <a:ext cx="3240000" cy="1822500"/>
          </a:xfrm>
          <a:prstGeom prst="rect">
            <a:avLst/>
          </a:prstGeom>
        </p:spPr>
      </p:pic>
      <p:sp>
        <p:nvSpPr>
          <p:cNvPr id="5" name="Flussdiagramm: Alternativer Prozess 4">
            <a:extLst>
              <a:ext uri="{FF2B5EF4-FFF2-40B4-BE49-F238E27FC236}">
                <a16:creationId xmlns:a16="http://schemas.microsoft.com/office/drawing/2014/main" id="{82852EC2-CE3B-49CE-AC88-1781E62C59FF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/>
              <a:t>Wichtige Kenngrösse</a:t>
            </a:r>
          </a:p>
          <a:p>
            <a:r>
              <a:rPr lang="de-CH" sz="2000" b="1"/>
              <a:t>Taktfrequenz</a:t>
            </a:r>
          </a:p>
          <a:p>
            <a:endParaRPr lang="de-CH" sz="2000"/>
          </a:p>
          <a:p>
            <a:r>
              <a:rPr lang="de-CH" sz="2000"/>
              <a:t>Einheit</a:t>
            </a:r>
          </a:p>
          <a:p>
            <a:r>
              <a:rPr lang="de-CH" sz="2000" b="1"/>
              <a:t>Hertz</a:t>
            </a:r>
          </a:p>
          <a:p>
            <a:r>
              <a:rPr lang="de-CH" sz="2000"/>
              <a:t>(Impulse pro Sekunde)</a:t>
            </a:r>
          </a:p>
          <a:p>
            <a:endParaRPr lang="de-CH" sz="2000"/>
          </a:p>
          <a:p>
            <a:r>
              <a:rPr lang="de-CH" sz="2000" err="1"/>
              <a:t>Bsp</a:t>
            </a:r>
            <a:r>
              <a:rPr lang="de-CH" sz="2000"/>
              <a:t>: 3 GHz</a:t>
            </a:r>
          </a:p>
        </p:txBody>
      </p:sp>
    </p:spTree>
    <p:extLst>
      <p:ext uri="{BB962C8B-B14F-4D97-AF65-F5344CB8AC3E}">
        <p14:creationId xmlns:p14="http://schemas.microsoft.com/office/powerpoint/2010/main" val="9344317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«Prozessor»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Prozessoren sind</a:t>
            </a:r>
            <a:r>
              <a:rPr lang="de-CH"/>
              <a:t> «Multitasking»-fähig. Was bedeutet das?</a:t>
            </a:r>
            <a:endParaRPr lang="de-DE"/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Wie können sie mehrere Dinge gleichzeitig tun?</a:t>
            </a:r>
          </a:p>
        </p:txBody>
      </p:sp>
    </p:spTree>
    <p:extLst>
      <p:ext uri="{BB962C8B-B14F-4D97-AF65-F5344CB8AC3E}">
        <p14:creationId xmlns:p14="http://schemas.microsoft.com/office/powerpoint/2010/main" val="33788858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6DCF7F8-E2F1-367E-A5CC-84EE663C93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Auflösung «Prozessoren»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B15548-3096-10AC-8F89-F044893F1A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 dirty="0"/>
              <a:t>«Multitasking» = </a:t>
            </a:r>
            <a:r>
              <a:rPr lang="de-DE" dirty="0"/>
              <a:t>mehrere Aufgaben (Tasks) nebenläufig ausführen.</a:t>
            </a:r>
            <a:br>
              <a:rPr lang="de-DE" dirty="0"/>
            </a:br>
            <a:r>
              <a:rPr lang="de-DE" dirty="0"/>
              <a:t>(Aufgaben =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/>
              <a:t>Programme ausführen und Berechnungen vornehmen)</a:t>
            </a:r>
          </a:p>
          <a:p>
            <a:r>
              <a:rPr lang="de-CH" dirty="0"/>
              <a:t>In dem sie mehrere Kerne besitzen. </a:t>
            </a:r>
            <a:br>
              <a:rPr lang="de-CH" dirty="0"/>
            </a:br>
            <a:r>
              <a:rPr lang="de-CH" dirty="0"/>
              <a:t>Pro Kern werden Programme nicht «echt» parallel ausgeführt, sondern sehr schnell in kleinen «Tranchen» abwechselnd nacheinander (quasi-parallel).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773395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BF075E1-2A03-4E8C-87E6-1A2754C52B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Arbeitsspeicher (RAM)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F818A68-AA52-4EB4-B5EC-291B6B9CB99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RAM = Random Access Memory</a:t>
            </a:r>
          </a:p>
          <a:p>
            <a:r>
              <a:rPr lang="de-CH"/>
              <a:t>Flüchtiger Speicher</a:t>
            </a:r>
          </a:p>
          <a:p>
            <a:r>
              <a:rPr lang="de-CH"/>
              <a:t>Zuständig für die </a:t>
            </a:r>
            <a:r>
              <a:rPr lang="de-CH" b="1"/>
              <a:t>Zwischenspeicherung</a:t>
            </a:r>
            <a:r>
              <a:rPr lang="de-CH"/>
              <a:t> von</a:t>
            </a:r>
            <a:br>
              <a:rPr lang="de-CH"/>
            </a:br>
            <a:r>
              <a:rPr lang="de-CH"/>
              <a:t>Daten (schneller als Zugriff auf Festplatte)</a:t>
            </a:r>
          </a:p>
        </p:txBody>
      </p:sp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51115364-4A38-4FDA-81C4-F1A58E05C80F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screen">
            <a:clrChange>
              <a:clrFrom>
                <a:srgbClr val="ECECEA"/>
              </a:clrFrom>
              <a:clrTo>
                <a:srgbClr val="ECECE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27052" y="4332767"/>
            <a:ext cx="7620000" cy="2238375"/>
          </a:xfrm>
          <a:prstGeom prst="rect">
            <a:avLst/>
          </a:prstGeom>
        </p:spPr>
      </p:pic>
      <p:sp>
        <p:nvSpPr>
          <p:cNvPr id="9" name="Flussdiagramm: Alternativer Prozess 8">
            <a:extLst>
              <a:ext uri="{FF2B5EF4-FFF2-40B4-BE49-F238E27FC236}">
                <a16:creationId xmlns:a16="http://schemas.microsoft.com/office/drawing/2014/main" id="{356E80C8-8F7E-4FBA-8458-EE4E34A66E4F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/>
              <a:t>Wichtige Kenngrösse</a:t>
            </a:r>
          </a:p>
          <a:p>
            <a:r>
              <a:rPr lang="de-CH" sz="2000" b="1"/>
              <a:t>Speicherkapazität</a:t>
            </a:r>
          </a:p>
          <a:p>
            <a:endParaRPr lang="de-CH" sz="2000"/>
          </a:p>
          <a:p>
            <a:r>
              <a:rPr lang="de-CH" sz="2000"/>
              <a:t>Einheit</a:t>
            </a:r>
          </a:p>
          <a:p>
            <a:r>
              <a:rPr lang="de-CH" sz="2000" b="1"/>
              <a:t>Byte</a:t>
            </a:r>
          </a:p>
          <a:p>
            <a:endParaRPr lang="de-CH" sz="2000"/>
          </a:p>
          <a:p>
            <a:endParaRPr lang="de-CH" sz="2000"/>
          </a:p>
          <a:p>
            <a:r>
              <a:rPr lang="de-CH" sz="2000" err="1"/>
              <a:t>Bsp</a:t>
            </a:r>
            <a:r>
              <a:rPr lang="de-CH" sz="2000"/>
              <a:t>: 8 GB</a:t>
            </a:r>
          </a:p>
        </p:txBody>
      </p:sp>
    </p:spTree>
    <p:extLst>
      <p:ext uri="{BB962C8B-B14F-4D97-AF65-F5344CB8AC3E}">
        <p14:creationId xmlns:p14="http://schemas.microsoft.com/office/powerpoint/2010/main" val="4226209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88DC75-D926-456C-A038-A942B66D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Festplattenspeicher (HDD)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4C36664-B9F9-4192-AA53-7761B0FA5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HDD = Hard Disk Drive</a:t>
            </a:r>
          </a:p>
          <a:p>
            <a:r>
              <a:rPr lang="de-CH"/>
              <a:t>drehende Scheiben, magnetisch</a:t>
            </a:r>
          </a:p>
          <a:p>
            <a:r>
              <a:rPr lang="de-CH"/>
              <a:t>Zuständig für die </a:t>
            </a:r>
            <a:r>
              <a:rPr lang="de-CH" b="1"/>
              <a:t>permanente Speicherung</a:t>
            </a:r>
          </a:p>
          <a:p>
            <a:r>
              <a:rPr lang="de-CH"/>
              <a:t>langsam, günstig, grosse Speicherkapazitäten</a:t>
            </a:r>
          </a:p>
        </p:txBody>
      </p:sp>
      <p:pic>
        <p:nvPicPr>
          <p:cNvPr id="10" name="Inhaltsplatzhalter 4" descr="Ein Bild, das Elektronik, alt enthält.&#10;&#10;Automatisch generierte Beschreibung">
            <a:extLst>
              <a:ext uri="{FF2B5EF4-FFF2-40B4-BE49-F238E27FC236}">
                <a16:creationId xmlns:a16="http://schemas.microsoft.com/office/drawing/2014/main" id="{4B5B7FED-DEB8-4C71-B434-EA786B9C2395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88830" y="4357445"/>
            <a:ext cx="2821999" cy="2160000"/>
          </a:xfrm>
          <a:prstGeom prst="rect">
            <a:avLst/>
          </a:prstGeom>
        </p:spPr>
      </p:pic>
      <p:pic>
        <p:nvPicPr>
          <p:cNvPr id="13" name="Grafik 12" descr="Ein Bild, das Elektronik enthält.&#10;&#10;Automatisch generierte Beschreibung">
            <a:extLst>
              <a:ext uri="{FF2B5EF4-FFF2-40B4-BE49-F238E27FC236}">
                <a16:creationId xmlns:a16="http://schemas.microsoft.com/office/drawing/2014/main" id="{77A1C33C-78B7-4EEB-A6F1-FB128FECAB56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6142" y="4357445"/>
            <a:ext cx="2822000" cy="2160000"/>
          </a:xfrm>
          <a:prstGeom prst="rect">
            <a:avLst/>
          </a:prstGeom>
        </p:spPr>
      </p:pic>
      <p:sp>
        <p:nvSpPr>
          <p:cNvPr id="17" name="Flussdiagramm: Alternativer Prozess 16">
            <a:extLst>
              <a:ext uri="{FF2B5EF4-FFF2-40B4-BE49-F238E27FC236}">
                <a16:creationId xmlns:a16="http://schemas.microsoft.com/office/drawing/2014/main" id="{63EB4FF4-1A18-4CCA-AB47-5A97BDE1D1DE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/>
              <a:t>Wichtige Kenngrösse</a:t>
            </a:r>
          </a:p>
          <a:p>
            <a:r>
              <a:rPr lang="de-CH" sz="2000" b="1"/>
              <a:t>Speicherkapazität</a:t>
            </a:r>
          </a:p>
          <a:p>
            <a:endParaRPr lang="de-CH" sz="2000"/>
          </a:p>
          <a:p>
            <a:r>
              <a:rPr lang="de-CH" sz="2000"/>
              <a:t>Einheit</a:t>
            </a:r>
          </a:p>
          <a:p>
            <a:r>
              <a:rPr lang="de-CH" sz="2000" b="1"/>
              <a:t>Byte</a:t>
            </a:r>
          </a:p>
          <a:p>
            <a:endParaRPr lang="de-CH" sz="2000"/>
          </a:p>
          <a:p>
            <a:endParaRPr lang="de-CH" sz="2000"/>
          </a:p>
          <a:p>
            <a:r>
              <a:rPr lang="de-CH" sz="2000" err="1"/>
              <a:t>Bsp</a:t>
            </a:r>
            <a:r>
              <a:rPr lang="de-CH" sz="2000"/>
              <a:t>: 1 TB</a:t>
            </a:r>
          </a:p>
        </p:txBody>
      </p:sp>
    </p:spTree>
    <p:extLst>
      <p:ext uri="{BB962C8B-B14F-4D97-AF65-F5344CB8AC3E}">
        <p14:creationId xmlns:p14="http://schemas.microsoft.com/office/powerpoint/2010/main" val="479647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A88DC75-D926-456C-A038-A942B66DD1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Festplattenspeicher (SSD)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44C36664-B9F9-4192-AA53-7761B0FA5A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SSD = Solid State Disk</a:t>
            </a:r>
          </a:p>
          <a:p>
            <a:r>
              <a:rPr lang="de-CH"/>
              <a:t>Flash-Speicher, keine mechanischen Teile</a:t>
            </a:r>
          </a:p>
          <a:p>
            <a:r>
              <a:rPr lang="de-CH"/>
              <a:t>Zuständig für die </a:t>
            </a:r>
            <a:r>
              <a:rPr lang="de-CH" b="1"/>
              <a:t>permanente Speicherung</a:t>
            </a:r>
            <a:endParaRPr lang="de-CH"/>
          </a:p>
          <a:p>
            <a:r>
              <a:rPr lang="de-CH"/>
              <a:t>schneller, leichter, robuster</a:t>
            </a:r>
          </a:p>
        </p:txBody>
      </p:sp>
      <p:pic>
        <p:nvPicPr>
          <p:cNvPr id="11" name="Grafik 10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DE51A62B-1360-4FCD-97B0-940B3745C8C8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33893" y="4282898"/>
            <a:ext cx="3009600" cy="2160000"/>
          </a:xfrm>
          <a:prstGeom prst="rect">
            <a:avLst/>
          </a:prstGeom>
        </p:spPr>
      </p:pic>
      <p:pic>
        <p:nvPicPr>
          <p:cNvPr id="15" name="Grafik 1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25721026-BFC0-4F1A-A25B-F689E7E03AD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2752" y="4462898"/>
            <a:ext cx="2508000" cy="1800000"/>
          </a:xfrm>
          <a:prstGeom prst="rect">
            <a:avLst/>
          </a:prstGeom>
        </p:spPr>
      </p:pic>
      <p:sp>
        <p:nvSpPr>
          <p:cNvPr id="3" name="Flussdiagramm: Alternativer Prozess 2">
            <a:extLst>
              <a:ext uri="{FF2B5EF4-FFF2-40B4-BE49-F238E27FC236}">
                <a16:creationId xmlns:a16="http://schemas.microsoft.com/office/drawing/2014/main" id="{EB5C622E-D965-4E94-9C39-EC9B14221646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/>
              <a:t>Wichtige Kenngrösse</a:t>
            </a:r>
          </a:p>
          <a:p>
            <a:r>
              <a:rPr lang="de-CH" sz="2000" b="1"/>
              <a:t>Speicherkapazität</a:t>
            </a:r>
          </a:p>
          <a:p>
            <a:endParaRPr lang="de-CH" sz="2000"/>
          </a:p>
          <a:p>
            <a:r>
              <a:rPr lang="de-CH" sz="2000"/>
              <a:t>Einheit</a:t>
            </a:r>
          </a:p>
          <a:p>
            <a:r>
              <a:rPr lang="de-CH" sz="2000" b="1"/>
              <a:t>Byte</a:t>
            </a:r>
          </a:p>
          <a:p>
            <a:endParaRPr lang="de-CH" sz="2000"/>
          </a:p>
          <a:p>
            <a:endParaRPr lang="de-CH" sz="2000"/>
          </a:p>
          <a:p>
            <a:r>
              <a:rPr lang="de-CH" sz="2000" err="1"/>
              <a:t>Bsp</a:t>
            </a:r>
            <a:r>
              <a:rPr lang="de-CH" sz="2000"/>
              <a:t>: 512 GB</a:t>
            </a:r>
          </a:p>
        </p:txBody>
      </p:sp>
    </p:spTree>
    <p:extLst>
      <p:ext uri="{BB962C8B-B14F-4D97-AF65-F5344CB8AC3E}">
        <p14:creationId xmlns:p14="http://schemas.microsoft.com/office/powerpoint/2010/main" val="12533016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«Festplattenspeicher»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Wieso ist eine SSD schneller als eine HDD?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Wieso kann eine Datei auf einer Festplatte viel schneller gelöscht als gespeichert werden?</a:t>
            </a:r>
          </a:p>
        </p:txBody>
      </p:sp>
    </p:spTree>
    <p:extLst>
      <p:ext uri="{BB962C8B-B14F-4D97-AF65-F5344CB8AC3E}">
        <p14:creationId xmlns:p14="http://schemas.microsoft.com/office/powerpoint/2010/main" val="622299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83637680-DE8B-98DF-FD2C-3B2CD68D42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Auflösung </a:t>
            </a:r>
            <a:r>
              <a:rPr lang="de-DE"/>
              <a:t>«Festplattenspeicher»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213297D-9FFA-DF99-0A3F-A44313B884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b="0" i="0" dirty="0">
                <a:solidFill>
                  <a:srgbClr val="0A0A0A"/>
                </a:solidFill>
                <a:effectLst/>
                <a:latin typeface="BlinkMacSystemFont"/>
              </a:rPr>
              <a:t>SSD enthalten </a:t>
            </a:r>
            <a:r>
              <a:rPr lang="de-DE" b="1" i="0" dirty="0">
                <a:solidFill>
                  <a:srgbClr val="0A0A0A"/>
                </a:solidFill>
                <a:effectLst/>
                <a:latin typeface="BlinkMacSystemFont"/>
              </a:rPr>
              <a:t>keine</a:t>
            </a:r>
            <a:r>
              <a:rPr lang="de-DE" b="0" i="0" dirty="0">
                <a:solidFill>
                  <a:srgbClr val="0A0A0A"/>
                </a:solidFill>
                <a:effectLst/>
                <a:latin typeface="BlinkMacSystemFont"/>
              </a:rPr>
              <a:t> beweglichen Teile wie die sich drehenden magnetischen Scheiben oder den Lese-Arm</a:t>
            </a:r>
            <a:r>
              <a:rPr lang="de-DE" dirty="0">
                <a:solidFill>
                  <a:srgbClr val="0A0A0A"/>
                </a:solidFill>
                <a:latin typeface="BlinkMacSystemFont"/>
              </a:rPr>
              <a:t> der HDs.</a:t>
            </a:r>
          </a:p>
          <a:p>
            <a:endParaRPr lang="de-DE" b="0" i="0" dirty="0">
              <a:solidFill>
                <a:srgbClr val="0A0A0A"/>
              </a:solidFill>
              <a:effectLst/>
              <a:latin typeface="BlinkMacSystemFont"/>
            </a:endParaRPr>
          </a:p>
          <a:p>
            <a:r>
              <a:rPr lang="de-DE" dirty="0">
                <a:solidFill>
                  <a:srgbClr val="0A0A0A"/>
                </a:solidFill>
                <a:latin typeface="BlinkMacSystemFont"/>
              </a:rPr>
              <a:t>Beim Löschen wird nur der Speicherplatz freigegeben, es werden keine Daten geschrieben.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39579965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D6436C0-0DDC-A940-AD0B-A98931B270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Lernziele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66676A2-B5F7-D64A-845F-8EB195AE2B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Sie kennen die Definition von «Computer».</a:t>
            </a:r>
          </a:p>
          <a:p>
            <a:r>
              <a:rPr lang="de-DE"/>
              <a:t>Sie verstehen das EVAS-Prinzip.</a:t>
            </a:r>
          </a:p>
          <a:p>
            <a:r>
              <a:rPr lang="de-DE"/>
              <a:t>Sie können Ein- und Ausgabegeräte identifizieren.</a:t>
            </a:r>
          </a:p>
          <a:p>
            <a:r>
              <a:rPr lang="de-DE"/>
              <a:t>Sie wissen, was ein Prozessor ist.</a:t>
            </a:r>
          </a:p>
          <a:p>
            <a:r>
              <a:rPr lang="de-DE"/>
              <a:t>Sie können die Speicherhierarchie erklären.</a:t>
            </a:r>
          </a:p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5260886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8D5FCE5-A21A-AF4D-8405-0C7FE9C449D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Speicherhierarchie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EFE5148D-6AC8-7B48-A763-DCEDB24DE2C0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200" y="1690687"/>
            <a:ext cx="10632148" cy="4802187"/>
          </a:xfrm>
        </p:spPr>
      </p:pic>
    </p:spTree>
    <p:extLst>
      <p:ext uri="{BB962C8B-B14F-4D97-AF65-F5344CB8AC3E}">
        <p14:creationId xmlns:p14="http://schemas.microsoft.com/office/powerpoint/2010/main" val="334718086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«Speicherhierarchie»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/>
              <a:t>Wieso enthält ein Computer so viele verschiedene Speicherarten?</a:t>
            </a:r>
          </a:p>
          <a:p>
            <a:r>
              <a:rPr lang="de-DE"/>
              <a:t>Überlege dir und notiere, welche Daten auf den einzelnen Ebenen der oben abgebildeten Speicherhierarchie gespeichert werden.</a:t>
            </a:r>
          </a:p>
          <a:p>
            <a:r>
              <a:rPr lang="de-DE"/>
              <a:t>Wieso kann eine Datei auf einer Festplatte viel schneller gelöscht als gespeichert werden?</a:t>
            </a:r>
          </a:p>
        </p:txBody>
      </p:sp>
    </p:spTree>
    <p:extLst>
      <p:ext uri="{BB962C8B-B14F-4D97-AF65-F5344CB8AC3E}">
        <p14:creationId xmlns:p14="http://schemas.microsoft.com/office/powerpoint/2010/main" val="614693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627EC-0265-30DF-00CF-64588310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Auflösung </a:t>
            </a:r>
            <a:r>
              <a:rPr lang="de-DE"/>
              <a:t>«Speicherhierarchie»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F41A73-D38F-6037-7B38-AA075FDE3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CH" dirty="0"/>
              <a:t>Unterschiedliche Eigenschaften für unterschiedliche Aufgaben und Anforderungen (Geschwindigkeit, Persistenz)</a:t>
            </a:r>
          </a:p>
          <a:p>
            <a:r>
              <a:rPr lang="de-DE" dirty="0"/>
              <a:t>Abwägen zwischen Geschwindigkeit und Preis</a:t>
            </a:r>
          </a:p>
          <a:p>
            <a:r>
              <a:rPr lang="de-CH" dirty="0"/>
              <a:t>Unterschied (bezüglich Grösse, Geschwindigkeit) zwischen verschiedenen (entfernten) Schichten verkleinern</a:t>
            </a:r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96367867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627EC-0265-30DF-00CF-64588310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Auflösung </a:t>
            </a:r>
            <a:r>
              <a:rPr lang="de-DE"/>
              <a:t>«Speicherhierarchie»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F41A73-D38F-6037-7B38-AA075FDE3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de-DE" b="1" dirty="0"/>
              <a:t>Prozessorregister</a:t>
            </a:r>
            <a:r>
              <a:rPr lang="de-DE" dirty="0"/>
              <a:t>: gerade verwendete Daten, wenige Bytes</a:t>
            </a:r>
          </a:p>
          <a:p>
            <a:r>
              <a:rPr lang="de-DE" b="1" dirty="0"/>
              <a:t>Prozessorcache</a:t>
            </a:r>
            <a:r>
              <a:rPr lang="de-DE" dirty="0"/>
              <a:t>: zuletzt verwendeten Daten (werden häufig nochmals verwendet), Byte-Blöcke</a:t>
            </a:r>
          </a:p>
          <a:p>
            <a:r>
              <a:rPr lang="de-DE" b="1" dirty="0"/>
              <a:t>Arbeitsspeicher</a:t>
            </a:r>
            <a:r>
              <a:rPr lang="de-DE" dirty="0"/>
              <a:t>: Befehle und Daten der aktuell geöffneten Programme</a:t>
            </a:r>
          </a:p>
          <a:p>
            <a:r>
              <a:rPr lang="de-DE" b="1" dirty="0"/>
              <a:t>Massenspeicher</a:t>
            </a:r>
            <a:r>
              <a:rPr lang="de-DE" dirty="0"/>
              <a:t>: Daten und Programme</a:t>
            </a:r>
          </a:p>
          <a:p>
            <a:r>
              <a:rPr lang="de-DE" b="1" dirty="0"/>
              <a:t>Wechseldatenträger und Cloud</a:t>
            </a:r>
            <a:r>
              <a:rPr lang="de-DE" dirty="0"/>
              <a:t>: Daten und Programme, Backups, Sammlungen (Bilder, Videos)</a:t>
            </a:r>
            <a:br>
              <a:rPr lang="de-DE" dirty="0"/>
            </a:br>
            <a:endParaRPr lang="de-DE" dirty="0"/>
          </a:p>
          <a:p>
            <a:endParaRPr lang="de-CH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47328823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627EC-0265-30DF-00CF-64588310251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Auflösung </a:t>
            </a:r>
            <a:r>
              <a:rPr lang="de-DE"/>
              <a:t>«Speicherhierarchie»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F2F41A73-D38F-6037-7B38-AA075FDE3ED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/>
              <a:t>Beim Löschen wird nur der Speicherplatz freigegeben, es werden keine Daten geschrieben.</a:t>
            </a:r>
            <a:br>
              <a:rPr lang="de-DE"/>
            </a:br>
            <a:endParaRPr lang="de-DE"/>
          </a:p>
          <a:p>
            <a:endParaRPr lang="de-CH"/>
          </a:p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32759379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B738D-6EA4-D64E-AEB2-7F427ACA1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«Speicherhierarchie»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A5F4DF78-D7C2-E840-899A-12EBB9D3578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94416508"/>
              </p:ext>
            </p:extLst>
          </p:nvPr>
        </p:nvGraphicFramePr>
        <p:xfrm>
          <a:off x="838200" y="2947548"/>
          <a:ext cx="10515600" cy="2595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371928">
                  <a:extLst>
                    <a:ext uri="{9D8B030D-6E8A-4147-A177-3AD203B41FA5}">
                      <a16:colId xmlns:a16="http://schemas.microsoft.com/office/drawing/2014/main" val="1679862548"/>
                    </a:ext>
                  </a:extLst>
                </a:gridCol>
                <a:gridCol w="2185481">
                  <a:extLst>
                    <a:ext uri="{9D8B030D-6E8A-4147-A177-3AD203B41FA5}">
                      <a16:colId xmlns:a16="http://schemas.microsoft.com/office/drawing/2014/main" val="3135139403"/>
                    </a:ext>
                  </a:extLst>
                </a:gridCol>
                <a:gridCol w="1751951">
                  <a:extLst>
                    <a:ext uri="{9D8B030D-6E8A-4147-A177-3AD203B41FA5}">
                      <a16:colId xmlns:a16="http://schemas.microsoft.com/office/drawing/2014/main" val="4137519275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1325954028"/>
                    </a:ext>
                  </a:extLst>
                </a:gridCol>
                <a:gridCol w="2103120">
                  <a:extLst>
                    <a:ext uri="{9D8B030D-6E8A-4147-A177-3AD203B41FA5}">
                      <a16:colId xmlns:a16="http://schemas.microsoft.com/office/drawing/2014/main" val="260206766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Speichertyp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Technologie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err="1"/>
                        <a:t>Grösse</a:t>
                      </a:r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Zugriffszeit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/>
                        <a:t>Kosten / GB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3961187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Prozessorregister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3247815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Prozessorcaches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7540165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Arbeitsspeicher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16999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Massenspeicher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762937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Wechseldatenträger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967400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DE"/>
                        <a:t>Cloud-Speicher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66886549"/>
                  </a:ext>
                </a:extLst>
              </a:tr>
            </a:tbl>
          </a:graphicData>
        </a:graphic>
      </p:graphicFrame>
      <p:sp>
        <p:nvSpPr>
          <p:cNvPr id="5" name="Inhaltsplatzhalter 2">
            <a:extLst>
              <a:ext uri="{FF2B5EF4-FFF2-40B4-BE49-F238E27FC236}">
                <a16:creationId xmlns:a16="http://schemas.microsoft.com/office/drawing/2014/main" id="{06DBC178-7C9A-604F-A90F-FDC873B022F1}"/>
              </a:ext>
            </a:extLst>
          </p:cNvPr>
          <p:cNvSpPr txBox="1">
            <a:spLocks/>
          </p:cNvSpPr>
          <p:nvPr/>
        </p:nvSpPr>
        <p:spPr>
          <a:xfrm>
            <a:off x="838200" y="1793199"/>
            <a:ext cx="10515600" cy="10018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60363" indent="-3603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1pPr>
            <a:lvl2pPr marL="808038" indent="-3508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2pPr>
            <a:lvl3pPr marL="1254125" indent="-339725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4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20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tx1">
                  <a:lumMod val="75000"/>
                  <a:lumOff val="25000"/>
                </a:schemeClr>
              </a:buClr>
              <a:buFont typeface="Arial"/>
              <a:buChar char="•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Arimo" charset="0"/>
                <a:ea typeface="Arimo" charset="0"/>
                <a:cs typeface="Arimo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/>
              <a:buNone/>
            </a:pPr>
            <a:r>
              <a:rPr lang="de-DE"/>
              <a:t>Versuchen Sie die folgende Tabelle mit Hilfe einer Internetrecherche auszufüllen:</a:t>
            </a:r>
          </a:p>
        </p:txBody>
      </p:sp>
    </p:spTree>
    <p:extLst>
      <p:ext uri="{BB962C8B-B14F-4D97-AF65-F5344CB8AC3E}">
        <p14:creationId xmlns:p14="http://schemas.microsoft.com/office/powerpoint/2010/main" val="34158934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370B9B3-4C42-452C-BCD5-5CEFAF782B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Hauptplatine (Mother- oder Mainboard)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8A70C17C-734A-4693-B0A5-6CA66A8534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de-CH"/>
              <a:t>verbindet Komponenten</a:t>
            </a:r>
          </a:p>
          <a:p>
            <a:r>
              <a:rPr lang="de-CH"/>
              <a:t>Prozessor</a:t>
            </a:r>
          </a:p>
          <a:p>
            <a:r>
              <a:rPr lang="de-CH"/>
              <a:t>RAM</a:t>
            </a:r>
          </a:p>
          <a:p>
            <a:r>
              <a:rPr lang="de-CH"/>
              <a:t>On-Board-Chips</a:t>
            </a:r>
          </a:p>
          <a:p>
            <a:pPr lvl="1"/>
            <a:r>
              <a:rPr lang="de-CH"/>
              <a:t>BIOS</a:t>
            </a:r>
          </a:p>
          <a:p>
            <a:pPr lvl="1"/>
            <a:r>
              <a:rPr lang="de-CH"/>
              <a:t>North- und </a:t>
            </a:r>
            <a:r>
              <a:rPr lang="de-CH" err="1"/>
              <a:t>Southbridge</a:t>
            </a:r>
            <a:endParaRPr lang="de-CH"/>
          </a:p>
          <a:p>
            <a:r>
              <a:rPr lang="de-CH"/>
              <a:t>Erweiterungskarten</a:t>
            </a:r>
          </a:p>
          <a:p>
            <a:r>
              <a:rPr lang="de-CH"/>
              <a:t>Festplattenspeicher</a:t>
            </a:r>
          </a:p>
          <a:p>
            <a:r>
              <a:rPr lang="de-CH"/>
              <a:t>Peripherie (via externe Anschlüsse)</a:t>
            </a:r>
          </a:p>
        </p:txBody>
      </p:sp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8C917A50-5CC9-4D73-91A6-89AA03A93F96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63858" y="1451673"/>
            <a:ext cx="7494221" cy="43305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52422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A5AFA7F-3184-4C94-BE25-1F5C24AE3B6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rot="16200000">
            <a:off x="2765927" y="-1724248"/>
            <a:ext cx="6660147" cy="10260227"/>
          </a:xfrm>
        </p:spPr>
      </p:pic>
    </p:spTree>
    <p:extLst>
      <p:ext uri="{BB962C8B-B14F-4D97-AF65-F5344CB8AC3E}">
        <p14:creationId xmlns:p14="http://schemas.microsoft.com/office/powerpoint/2010/main" val="369666787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6311CFBE-274D-4F98-AD31-0D4B479E8C1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41635" y="530540"/>
            <a:ext cx="9974808" cy="5763934"/>
          </a:xfrm>
          <a:prstGeom prst="rect">
            <a:avLst/>
          </a:prstGeom>
        </p:spPr>
      </p:pic>
      <p:sp>
        <p:nvSpPr>
          <p:cNvPr id="6" name="Textfeld 5">
            <a:extLst>
              <a:ext uri="{FF2B5EF4-FFF2-40B4-BE49-F238E27FC236}">
                <a16:creationId xmlns:a16="http://schemas.microsoft.com/office/drawing/2014/main" id="{6959A8B3-85EA-4D4A-AE1C-D029047FD5D5}"/>
              </a:ext>
            </a:extLst>
          </p:cNvPr>
          <p:cNvSpPr txBox="1"/>
          <p:nvPr/>
        </p:nvSpPr>
        <p:spPr>
          <a:xfrm>
            <a:off x="165358" y="1401865"/>
            <a:ext cx="246952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Prozessorsockel</a:t>
            </a:r>
          </a:p>
        </p:txBody>
      </p:sp>
      <p:sp>
        <p:nvSpPr>
          <p:cNvPr id="8" name="Textfeld 7">
            <a:extLst>
              <a:ext uri="{FF2B5EF4-FFF2-40B4-BE49-F238E27FC236}">
                <a16:creationId xmlns:a16="http://schemas.microsoft.com/office/drawing/2014/main" id="{199C0878-5CD2-42CE-8FA4-B6F2F0AD8B67}"/>
              </a:ext>
            </a:extLst>
          </p:cNvPr>
          <p:cNvSpPr txBox="1"/>
          <p:nvPr/>
        </p:nvSpPr>
        <p:spPr>
          <a:xfrm>
            <a:off x="1875912" y="530540"/>
            <a:ext cx="17043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RAM-Slots</a:t>
            </a:r>
          </a:p>
        </p:txBody>
      </p:sp>
      <p:sp>
        <p:nvSpPr>
          <p:cNvPr id="10" name="Textfeld 9">
            <a:extLst>
              <a:ext uri="{FF2B5EF4-FFF2-40B4-BE49-F238E27FC236}">
                <a16:creationId xmlns:a16="http://schemas.microsoft.com/office/drawing/2014/main" id="{2C618831-7C75-4992-B673-2115E8098819}"/>
              </a:ext>
            </a:extLst>
          </p:cNvPr>
          <p:cNvSpPr txBox="1"/>
          <p:nvPr/>
        </p:nvSpPr>
        <p:spPr>
          <a:xfrm>
            <a:off x="350873" y="4218809"/>
            <a:ext cx="17956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Anschlüsse</a:t>
            </a:r>
          </a:p>
        </p:txBody>
      </p:sp>
      <p:sp>
        <p:nvSpPr>
          <p:cNvPr id="12" name="Textfeld 11">
            <a:extLst>
              <a:ext uri="{FF2B5EF4-FFF2-40B4-BE49-F238E27FC236}">
                <a16:creationId xmlns:a16="http://schemas.microsoft.com/office/drawing/2014/main" id="{EAB6189E-A6EE-4322-AD7D-7D4786CCA4B6}"/>
              </a:ext>
            </a:extLst>
          </p:cNvPr>
          <p:cNvSpPr txBox="1"/>
          <p:nvPr/>
        </p:nvSpPr>
        <p:spPr>
          <a:xfrm>
            <a:off x="1921483" y="5256641"/>
            <a:ext cx="8723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BIOS</a:t>
            </a:r>
          </a:p>
        </p:txBody>
      </p:sp>
      <p:sp>
        <p:nvSpPr>
          <p:cNvPr id="14" name="Textfeld 13">
            <a:extLst>
              <a:ext uri="{FF2B5EF4-FFF2-40B4-BE49-F238E27FC236}">
                <a16:creationId xmlns:a16="http://schemas.microsoft.com/office/drawing/2014/main" id="{2BC9DA24-A330-4B56-A8E0-20C7F37182D0}"/>
              </a:ext>
            </a:extLst>
          </p:cNvPr>
          <p:cNvSpPr txBox="1"/>
          <p:nvPr/>
        </p:nvSpPr>
        <p:spPr>
          <a:xfrm>
            <a:off x="3184074" y="6143937"/>
            <a:ext cx="385169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Erweiterungskarten-Slots</a:t>
            </a:r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711CACE-6D5A-4E1E-AC77-D42B27815599}"/>
              </a:ext>
            </a:extLst>
          </p:cNvPr>
          <p:cNvSpPr txBox="1"/>
          <p:nvPr/>
        </p:nvSpPr>
        <p:spPr>
          <a:xfrm>
            <a:off x="8668263" y="5355380"/>
            <a:ext cx="339156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Festplattenanschlüsse</a:t>
            </a:r>
          </a:p>
        </p:txBody>
      </p:sp>
      <p:sp>
        <p:nvSpPr>
          <p:cNvPr id="18" name="Textfeld 17">
            <a:extLst>
              <a:ext uri="{FF2B5EF4-FFF2-40B4-BE49-F238E27FC236}">
                <a16:creationId xmlns:a16="http://schemas.microsoft.com/office/drawing/2014/main" id="{202926BB-4E94-4ECC-9281-05C2A0253E15}"/>
              </a:ext>
            </a:extLst>
          </p:cNvPr>
          <p:cNvSpPr txBox="1"/>
          <p:nvPr/>
        </p:nvSpPr>
        <p:spPr>
          <a:xfrm>
            <a:off x="6206692" y="257754"/>
            <a:ext cx="24615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Stromanschluss</a:t>
            </a:r>
          </a:p>
        </p:txBody>
      </p:sp>
      <p:sp>
        <p:nvSpPr>
          <p:cNvPr id="20" name="Textfeld 19">
            <a:extLst>
              <a:ext uri="{FF2B5EF4-FFF2-40B4-BE49-F238E27FC236}">
                <a16:creationId xmlns:a16="http://schemas.microsoft.com/office/drawing/2014/main" id="{1CE1B550-0216-49F6-B2C8-4732A7231898}"/>
              </a:ext>
            </a:extLst>
          </p:cNvPr>
          <p:cNvSpPr txBox="1"/>
          <p:nvPr/>
        </p:nvSpPr>
        <p:spPr>
          <a:xfrm>
            <a:off x="9875267" y="1788726"/>
            <a:ext cx="19658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 err="1"/>
              <a:t>Southbridge</a:t>
            </a:r>
            <a:endParaRPr lang="de-CH" sz="2800"/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2CA9FCBF-30D9-4CA9-AC8D-A120BAAA2E03}"/>
              </a:ext>
            </a:extLst>
          </p:cNvPr>
          <p:cNvSpPr txBox="1"/>
          <p:nvPr/>
        </p:nvSpPr>
        <p:spPr>
          <a:xfrm>
            <a:off x="8476054" y="1053760"/>
            <a:ext cx="19690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CH" sz="2800"/>
              <a:t>Northbridge</a:t>
            </a:r>
          </a:p>
        </p:txBody>
      </p:sp>
      <p:cxnSp>
        <p:nvCxnSpPr>
          <p:cNvPr id="24" name="Gerader Verbinder 23">
            <a:extLst>
              <a:ext uri="{FF2B5EF4-FFF2-40B4-BE49-F238E27FC236}">
                <a16:creationId xmlns:a16="http://schemas.microsoft.com/office/drawing/2014/main" id="{999D9B0D-2BF4-418A-BF58-4220FE435881}"/>
              </a:ext>
            </a:extLst>
          </p:cNvPr>
          <p:cNvCxnSpPr>
            <a:cxnSpLocks/>
          </p:cNvCxnSpPr>
          <p:nvPr/>
        </p:nvCxnSpPr>
        <p:spPr>
          <a:xfrm>
            <a:off x="3407220" y="966203"/>
            <a:ext cx="1514182" cy="424520"/>
          </a:xfrm>
          <a:prstGeom prst="line">
            <a:avLst/>
          </a:prstGeom>
          <a:ln w="57150"/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5" name="Gerader Verbinder 24">
            <a:extLst>
              <a:ext uri="{FF2B5EF4-FFF2-40B4-BE49-F238E27FC236}">
                <a16:creationId xmlns:a16="http://schemas.microsoft.com/office/drawing/2014/main" id="{15D7DF3D-3AB6-4B61-BF4C-318DBFDE4CF9}"/>
              </a:ext>
            </a:extLst>
          </p:cNvPr>
          <p:cNvCxnSpPr>
            <a:cxnSpLocks/>
          </p:cNvCxnSpPr>
          <p:nvPr/>
        </p:nvCxnSpPr>
        <p:spPr>
          <a:xfrm flipV="1">
            <a:off x="5592726" y="705706"/>
            <a:ext cx="1352177" cy="260497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1" name="Gerader Verbinder 30">
            <a:extLst>
              <a:ext uri="{FF2B5EF4-FFF2-40B4-BE49-F238E27FC236}">
                <a16:creationId xmlns:a16="http://schemas.microsoft.com/office/drawing/2014/main" id="{53391FBF-4F35-4888-8115-1515836DC3C8}"/>
              </a:ext>
            </a:extLst>
          </p:cNvPr>
          <p:cNvCxnSpPr/>
          <p:nvPr/>
        </p:nvCxnSpPr>
        <p:spPr>
          <a:xfrm>
            <a:off x="2555142" y="1788726"/>
            <a:ext cx="1704156" cy="52322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8" name="Gerader Verbinder 27">
            <a:extLst>
              <a:ext uri="{FF2B5EF4-FFF2-40B4-BE49-F238E27FC236}">
                <a16:creationId xmlns:a16="http://schemas.microsoft.com/office/drawing/2014/main" id="{B44F816F-6D8D-466A-9B5D-D6E1CF9B54ED}"/>
              </a:ext>
            </a:extLst>
          </p:cNvPr>
          <p:cNvCxnSpPr>
            <a:cxnSpLocks/>
          </p:cNvCxnSpPr>
          <p:nvPr/>
        </p:nvCxnSpPr>
        <p:spPr>
          <a:xfrm flipV="1">
            <a:off x="2490457" y="705706"/>
            <a:ext cx="4686006" cy="1782313"/>
          </a:xfrm>
          <a:prstGeom prst="line">
            <a:avLst/>
          </a:prstGeom>
          <a:ln w="57150"/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2" name="Gerader Verbinder 31">
            <a:extLst>
              <a:ext uri="{FF2B5EF4-FFF2-40B4-BE49-F238E27FC236}">
                <a16:creationId xmlns:a16="http://schemas.microsoft.com/office/drawing/2014/main" id="{C659C65D-8E3E-4F68-9222-E18EAC6EC155}"/>
              </a:ext>
            </a:extLst>
          </p:cNvPr>
          <p:cNvCxnSpPr>
            <a:cxnSpLocks/>
          </p:cNvCxnSpPr>
          <p:nvPr/>
        </p:nvCxnSpPr>
        <p:spPr>
          <a:xfrm flipV="1">
            <a:off x="5943600" y="1542637"/>
            <a:ext cx="3206984" cy="1218168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4" name="Gerader Verbinder 33">
            <a:extLst>
              <a:ext uri="{FF2B5EF4-FFF2-40B4-BE49-F238E27FC236}">
                <a16:creationId xmlns:a16="http://schemas.microsoft.com/office/drawing/2014/main" id="{35F2B9FE-1856-46CA-A055-C16FA9038616}"/>
              </a:ext>
            </a:extLst>
          </p:cNvPr>
          <p:cNvCxnSpPr>
            <a:cxnSpLocks/>
          </p:cNvCxnSpPr>
          <p:nvPr/>
        </p:nvCxnSpPr>
        <p:spPr>
          <a:xfrm flipV="1">
            <a:off x="9150584" y="2321479"/>
            <a:ext cx="1882352" cy="928203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6" name="Gerader Verbinder 35">
            <a:extLst>
              <a:ext uri="{FF2B5EF4-FFF2-40B4-BE49-F238E27FC236}">
                <a16:creationId xmlns:a16="http://schemas.microsoft.com/office/drawing/2014/main" id="{C3B578F6-F9B9-4647-A663-BF2DF2282008}"/>
              </a:ext>
            </a:extLst>
          </p:cNvPr>
          <p:cNvCxnSpPr>
            <a:cxnSpLocks/>
          </p:cNvCxnSpPr>
          <p:nvPr/>
        </p:nvCxnSpPr>
        <p:spPr>
          <a:xfrm>
            <a:off x="10270517" y="3429000"/>
            <a:ext cx="376445" cy="1926380"/>
          </a:xfrm>
          <a:prstGeom prst="line">
            <a:avLst/>
          </a:prstGeom>
          <a:ln w="57150">
            <a:solidFill>
              <a:schemeClr val="accent3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39" name="Gerader Verbinder 38">
            <a:extLst>
              <a:ext uri="{FF2B5EF4-FFF2-40B4-BE49-F238E27FC236}">
                <a16:creationId xmlns:a16="http://schemas.microsoft.com/office/drawing/2014/main" id="{95C111B8-4E52-4FD0-9451-3D0259BA16AE}"/>
              </a:ext>
            </a:extLst>
          </p:cNvPr>
          <p:cNvCxnSpPr>
            <a:cxnSpLocks/>
          </p:cNvCxnSpPr>
          <p:nvPr/>
        </p:nvCxnSpPr>
        <p:spPr>
          <a:xfrm flipV="1">
            <a:off x="5842522" y="5054149"/>
            <a:ext cx="1882352" cy="92820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0" name="Gerader Verbinder 39">
            <a:extLst>
              <a:ext uri="{FF2B5EF4-FFF2-40B4-BE49-F238E27FC236}">
                <a16:creationId xmlns:a16="http://schemas.microsoft.com/office/drawing/2014/main" id="{4A1D86C5-E95A-4EA3-A24C-2AA37D018FD2}"/>
              </a:ext>
            </a:extLst>
          </p:cNvPr>
          <p:cNvCxnSpPr>
            <a:cxnSpLocks/>
          </p:cNvCxnSpPr>
          <p:nvPr/>
        </p:nvCxnSpPr>
        <p:spPr>
          <a:xfrm flipV="1">
            <a:off x="5688419" y="4859079"/>
            <a:ext cx="1643287" cy="1118197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3" name="Gerader Verbinder 42">
            <a:extLst>
              <a:ext uri="{FF2B5EF4-FFF2-40B4-BE49-F238E27FC236}">
                <a16:creationId xmlns:a16="http://schemas.microsoft.com/office/drawing/2014/main" id="{21C7458A-562D-498A-A103-76E78E05CAF6}"/>
              </a:ext>
            </a:extLst>
          </p:cNvPr>
          <p:cNvCxnSpPr>
            <a:cxnSpLocks/>
          </p:cNvCxnSpPr>
          <p:nvPr/>
        </p:nvCxnSpPr>
        <p:spPr>
          <a:xfrm flipV="1">
            <a:off x="5447170" y="4369982"/>
            <a:ext cx="1259477" cy="1637563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7" name="Gerader Verbinder 46">
            <a:extLst>
              <a:ext uri="{FF2B5EF4-FFF2-40B4-BE49-F238E27FC236}">
                <a16:creationId xmlns:a16="http://schemas.microsoft.com/office/drawing/2014/main" id="{D851BA80-8023-4DCF-864A-271968C90E76}"/>
              </a:ext>
            </a:extLst>
          </p:cNvPr>
          <p:cNvCxnSpPr>
            <a:cxnSpLocks/>
            <a:stCxn id="12" idx="3"/>
          </p:cNvCxnSpPr>
          <p:nvPr/>
        </p:nvCxnSpPr>
        <p:spPr>
          <a:xfrm flipV="1">
            <a:off x="2793838" y="5022725"/>
            <a:ext cx="3187991" cy="495526"/>
          </a:xfrm>
          <a:prstGeom prst="line">
            <a:avLst/>
          </a:prstGeom>
          <a:ln w="57150">
            <a:solidFill>
              <a:schemeClr val="accent6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45" name="Gerader Verbinder 44">
            <a:extLst>
              <a:ext uri="{FF2B5EF4-FFF2-40B4-BE49-F238E27FC236}">
                <a16:creationId xmlns:a16="http://schemas.microsoft.com/office/drawing/2014/main" id="{852A631A-834B-4198-A479-84D5F13D8B99}"/>
              </a:ext>
            </a:extLst>
          </p:cNvPr>
          <p:cNvCxnSpPr>
            <a:cxnSpLocks/>
          </p:cNvCxnSpPr>
          <p:nvPr/>
        </p:nvCxnSpPr>
        <p:spPr>
          <a:xfrm flipV="1">
            <a:off x="5212783" y="3997299"/>
            <a:ext cx="519866" cy="2080841"/>
          </a:xfrm>
          <a:prstGeom prst="line">
            <a:avLst/>
          </a:prstGeom>
          <a:ln w="57150">
            <a:solidFill>
              <a:schemeClr val="accent2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0" name="Gerader Verbinder 49">
            <a:extLst>
              <a:ext uri="{FF2B5EF4-FFF2-40B4-BE49-F238E27FC236}">
                <a16:creationId xmlns:a16="http://schemas.microsoft.com/office/drawing/2014/main" id="{9102925D-F642-470F-9546-F53A48A8DF28}"/>
              </a:ext>
            </a:extLst>
          </p:cNvPr>
          <p:cNvCxnSpPr>
            <a:cxnSpLocks/>
            <a:stCxn id="10" idx="3"/>
          </p:cNvCxnSpPr>
          <p:nvPr/>
        </p:nvCxnSpPr>
        <p:spPr>
          <a:xfrm flipH="1" flipV="1">
            <a:off x="1545038" y="3347484"/>
            <a:ext cx="601519" cy="1132935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3" name="Gerader Verbinder 52">
            <a:extLst>
              <a:ext uri="{FF2B5EF4-FFF2-40B4-BE49-F238E27FC236}">
                <a16:creationId xmlns:a16="http://schemas.microsoft.com/office/drawing/2014/main" id="{1B863E34-5725-40CB-933F-2D1AA819934D}"/>
              </a:ext>
            </a:extLst>
          </p:cNvPr>
          <p:cNvCxnSpPr>
            <a:cxnSpLocks/>
          </p:cNvCxnSpPr>
          <p:nvPr/>
        </p:nvCxnSpPr>
        <p:spPr>
          <a:xfrm flipV="1">
            <a:off x="2146557" y="4459791"/>
            <a:ext cx="1734269" cy="48322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cxnSp>
        <p:nvCxnSpPr>
          <p:cNvPr id="56" name="Gerader Verbinder 55">
            <a:extLst>
              <a:ext uri="{FF2B5EF4-FFF2-40B4-BE49-F238E27FC236}">
                <a16:creationId xmlns:a16="http://schemas.microsoft.com/office/drawing/2014/main" id="{53F2542E-0B6A-48E4-9512-172669FA42C1}"/>
              </a:ext>
            </a:extLst>
          </p:cNvPr>
          <p:cNvCxnSpPr>
            <a:cxnSpLocks/>
            <a:stCxn id="10" idx="3"/>
          </p:cNvCxnSpPr>
          <p:nvPr/>
        </p:nvCxnSpPr>
        <p:spPr>
          <a:xfrm flipV="1">
            <a:off x="2146557" y="3808360"/>
            <a:ext cx="343900" cy="672059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6408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/>
      <p:bldP spid="10" grpId="0"/>
      <p:bldP spid="12" grpId="0"/>
      <p:bldP spid="14" grpId="0"/>
      <p:bldP spid="16" grpId="0"/>
      <p:bldP spid="18" grpId="0"/>
      <p:bldP spid="20" grpId="0"/>
      <p:bldP spid="22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389918E-2666-44F2-BE37-78AAD5411E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Netzteil</a:t>
            </a:r>
          </a:p>
        </p:txBody>
      </p:sp>
      <p:sp>
        <p:nvSpPr>
          <p:cNvPr id="9" name="Inhaltsplatzhalter 8">
            <a:extLst>
              <a:ext uri="{FF2B5EF4-FFF2-40B4-BE49-F238E27FC236}">
                <a16:creationId xmlns:a16="http://schemas.microsoft.com/office/drawing/2014/main" id="{F83DAB4B-6E78-4A3F-A22E-9535A83D0F2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Zuständig für die </a:t>
            </a:r>
            <a:r>
              <a:rPr lang="de-CH" b="1"/>
              <a:t>Stromversorgung</a:t>
            </a:r>
          </a:p>
          <a:p>
            <a:r>
              <a:rPr lang="de-CH"/>
              <a:t>Verschiedene Spannungen für</a:t>
            </a:r>
            <a:br>
              <a:rPr lang="de-CH"/>
            </a:br>
            <a:r>
              <a:rPr lang="de-CH"/>
              <a:t>verschiedene Komponenten</a:t>
            </a:r>
          </a:p>
          <a:p>
            <a:r>
              <a:rPr lang="de-CH"/>
              <a:t>Umwandlung von Wechselstrom</a:t>
            </a:r>
            <a:br>
              <a:rPr lang="de-CH"/>
            </a:br>
            <a:r>
              <a:rPr lang="de-CH"/>
              <a:t>in Gleichstrom</a:t>
            </a:r>
          </a:p>
        </p:txBody>
      </p:sp>
      <p:pic>
        <p:nvPicPr>
          <p:cNvPr id="10" name="Inhaltsplatzhalter 6">
            <a:extLst>
              <a:ext uri="{FF2B5EF4-FFF2-40B4-BE49-F238E27FC236}">
                <a16:creationId xmlns:a16="http://schemas.microsoft.com/office/drawing/2014/main" id="{20BEEA2A-4565-443F-AB80-21622CEE016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48977" y="4001294"/>
            <a:ext cx="3427516" cy="251429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2" name="Flussdiagramm: Alternativer Prozess 11">
            <a:extLst>
              <a:ext uri="{FF2B5EF4-FFF2-40B4-BE49-F238E27FC236}">
                <a16:creationId xmlns:a16="http://schemas.microsoft.com/office/drawing/2014/main" id="{0542C21E-89B4-48A3-924A-7F54C8B91671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/>
              <a:t>Wichtige Kenngrösse</a:t>
            </a:r>
          </a:p>
          <a:p>
            <a:r>
              <a:rPr lang="de-CH" sz="2000" b="1"/>
              <a:t>Leistung</a:t>
            </a:r>
          </a:p>
          <a:p>
            <a:endParaRPr lang="de-CH" sz="2000"/>
          </a:p>
          <a:p>
            <a:r>
              <a:rPr lang="de-CH" sz="2000"/>
              <a:t>Einheit</a:t>
            </a:r>
          </a:p>
          <a:p>
            <a:r>
              <a:rPr lang="de-CH" sz="2000" b="1"/>
              <a:t>Watt</a:t>
            </a:r>
          </a:p>
          <a:p>
            <a:endParaRPr lang="de-CH" sz="2000"/>
          </a:p>
          <a:p>
            <a:endParaRPr lang="de-CH" sz="2000"/>
          </a:p>
          <a:p>
            <a:r>
              <a:rPr lang="de-CH" sz="2000" err="1"/>
              <a:t>Bsp</a:t>
            </a:r>
            <a:r>
              <a:rPr lang="de-CH" sz="2000"/>
              <a:t>: 250 W</a:t>
            </a:r>
          </a:p>
        </p:txBody>
      </p:sp>
    </p:spTree>
    <p:extLst>
      <p:ext uri="{BB962C8B-B14F-4D97-AF65-F5344CB8AC3E}">
        <p14:creationId xmlns:p14="http://schemas.microsoft.com/office/powerpoint/2010/main" val="3569111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E9A90F8-FF5B-4942-927D-B28536CDD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Definition «Computer»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6C9FA77-C0A0-3C47-9C43-7447791C33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CH"/>
              <a:t>«Ein </a:t>
            </a:r>
            <a:r>
              <a:rPr lang="de-CH" b="1"/>
              <a:t>Computer</a:t>
            </a:r>
            <a:r>
              <a:rPr lang="de-CH"/>
              <a:t> oder </a:t>
            </a:r>
            <a:r>
              <a:rPr lang="de-CH" b="1"/>
              <a:t>Rechner</a:t>
            </a:r>
            <a:r>
              <a:rPr lang="de-CH"/>
              <a:t> ist ein Gerät, das mittels programmierbarer Rechenvorschriften (Algorithmen) Daten verarbeitet.»</a:t>
            </a:r>
          </a:p>
          <a:p>
            <a:pPr marL="0" indent="0">
              <a:buNone/>
            </a:pPr>
            <a:endParaRPr lang="de-CH"/>
          </a:p>
          <a:p>
            <a:pPr marL="0" indent="0">
              <a:buNone/>
            </a:pPr>
            <a:r>
              <a:rPr lang="de-CH"/>
              <a:t>– Wikipedia</a:t>
            </a:r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18159145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«Stromversorgung»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de-DE"/>
              <a:t>Wie viel Leistung (Watt) beziehen folgende Geräte typischerweise im Betrieb?</a:t>
            </a:r>
          </a:p>
          <a:p>
            <a:r>
              <a:rPr lang="de-DE"/>
              <a:t>Staubsauger</a:t>
            </a:r>
          </a:p>
          <a:p>
            <a:r>
              <a:rPr lang="de-DE"/>
              <a:t>Desktop-PC resp. Notebook</a:t>
            </a:r>
          </a:p>
          <a:p>
            <a:r>
              <a:rPr lang="de-DE"/>
              <a:t>Smartphone-Ladegerät</a:t>
            </a:r>
          </a:p>
          <a:p>
            <a:r>
              <a:rPr lang="de-DE"/>
              <a:t>LED-Lampe</a:t>
            </a:r>
          </a:p>
          <a:p>
            <a:pPr marL="0" indent="0">
              <a:buNone/>
            </a:pPr>
            <a:endParaRPr lang="de-DE"/>
          </a:p>
          <a:p>
            <a:pPr marL="0" indent="0">
              <a:buNone/>
            </a:pPr>
            <a:r>
              <a:rPr lang="de-DE"/>
              <a:t>Wie beurteilen Sie folgende Aussagen? Ist das erwähnte Gerät neu oder alt?</a:t>
            </a:r>
          </a:p>
          <a:p>
            <a:r>
              <a:rPr lang="de-DE"/>
              <a:t>Ein Notebook verbraucht zum Bearbeiten eines Textdokuments oder Surfen im Internet ca. 7W.</a:t>
            </a:r>
          </a:p>
          <a:p>
            <a:r>
              <a:rPr lang="de-DE"/>
              <a:t>Ein Desktopcomputer braucht ein 1500W-Netzteil.</a:t>
            </a:r>
          </a:p>
          <a:p>
            <a:r>
              <a:rPr lang="de-DE"/>
              <a:t>Eine Stereoanlage verbraucht im </a:t>
            </a:r>
            <a:r>
              <a:rPr lang="de-DE" err="1"/>
              <a:t>Standbyzustand</a:t>
            </a:r>
            <a:r>
              <a:rPr lang="de-DE"/>
              <a:t> knapp 15W.</a:t>
            </a:r>
          </a:p>
          <a:p>
            <a:r>
              <a:rPr lang="de-DE"/>
              <a:t>Ein </a:t>
            </a:r>
            <a:r>
              <a:rPr lang="de-DE" err="1"/>
              <a:t>Beamer</a:t>
            </a:r>
            <a:r>
              <a:rPr lang="de-DE"/>
              <a:t> hat einen </a:t>
            </a:r>
            <a:r>
              <a:rPr lang="de-DE" err="1"/>
              <a:t>Standbystromverbrauch</a:t>
            </a:r>
            <a:r>
              <a:rPr lang="de-DE"/>
              <a:t> von ca. 0.5W.</a:t>
            </a:r>
          </a:p>
        </p:txBody>
      </p:sp>
    </p:spTree>
    <p:extLst>
      <p:ext uri="{BB962C8B-B14F-4D97-AF65-F5344CB8AC3E}">
        <p14:creationId xmlns:p14="http://schemas.microsoft.com/office/powerpoint/2010/main" val="35886922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A800A3-E702-BC3E-D308-CB0C8EF7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Auflösung «Stromversorgung»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4CBD89-F847-FE8E-FFBF-FAEF67516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/>
              <a:t>Staubsauger	</a:t>
            </a:r>
            <a:r>
              <a:rPr lang="de-DE" b="1"/>
              <a:t>750 Watt</a:t>
            </a:r>
          </a:p>
          <a:p>
            <a:r>
              <a:rPr lang="de-DE"/>
              <a:t>Desktop-PC resp. Notebook	</a:t>
            </a:r>
            <a:r>
              <a:rPr lang="de-DE" b="1"/>
              <a:t>30-120 Watt	</a:t>
            </a:r>
          </a:p>
          <a:p>
            <a:r>
              <a:rPr lang="de-DE"/>
              <a:t>Smartphone-Ladegerät	</a:t>
            </a:r>
            <a:r>
              <a:rPr lang="de-DE" b="1"/>
              <a:t>5-10 Watt</a:t>
            </a:r>
          </a:p>
          <a:p>
            <a:r>
              <a:rPr lang="de-DE"/>
              <a:t>LED-Lampe	</a:t>
            </a:r>
            <a:r>
              <a:rPr lang="de-DE" b="1"/>
              <a:t>2-10 Watt</a:t>
            </a:r>
          </a:p>
          <a:p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21037081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1A800A3-E702-BC3E-D308-CB0C8EF74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Auflösung «Stromversorgung»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54CBD89-F847-FE8E-FFBF-FAEF67516BF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dirty="0"/>
              <a:t>Ein Notebook verbraucht zum Bearbeiten eines Textdokuments oder Surfen im Internet ca. 7W.		</a:t>
            </a:r>
            <a:r>
              <a:rPr lang="de-DE" b="1" dirty="0"/>
              <a:t>neu</a:t>
            </a:r>
          </a:p>
          <a:p>
            <a:r>
              <a:rPr lang="de-DE" dirty="0"/>
              <a:t>Ein Desktopcomputer braucht ein 1500W-Netzteil.	</a:t>
            </a:r>
            <a:r>
              <a:rPr lang="de-DE" b="1" dirty="0"/>
              <a:t>neu (extremer Gaming-PC)</a:t>
            </a:r>
          </a:p>
          <a:p>
            <a:r>
              <a:rPr lang="de-DE" dirty="0"/>
              <a:t>Eine Stereoanlage verbraucht im </a:t>
            </a:r>
            <a:r>
              <a:rPr lang="de-DE" dirty="0" err="1"/>
              <a:t>Standbyzustand</a:t>
            </a:r>
            <a:r>
              <a:rPr lang="de-DE" dirty="0"/>
              <a:t> knapp 15W.	</a:t>
            </a:r>
            <a:r>
              <a:rPr lang="de-DE" b="1" dirty="0"/>
              <a:t>alt</a:t>
            </a:r>
          </a:p>
          <a:p>
            <a:r>
              <a:rPr lang="de-DE" dirty="0"/>
              <a:t>Ein Beamer hat einen </a:t>
            </a:r>
            <a:r>
              <a:rPr lang="de-DE" dirty="0" err="1"/>
              <a:t>Standbystromverbrauch</a:t>
            </a:r>
            <a:r>
              <a:rPr lang="de-DE" dirty="0"/>
              <a:t> von ca. 0.5W.	</a:t>
            </a:r>
            <a:r>
              <a:rPr lang="de-DE" b="1" dirty="0"/>
              <a:t>neu</a:t>
            </a:r>
          </a:p>
          <a:p>
            <a:endParaRPr lang="de-DE" dirty="0"/>
          </a:p>
          <a:p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347021932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790925-7467-48E7-8CEF-4001BA9681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Netzwerkkarte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FFDE028-A70F-407A-B41E-7AAD7D22FDF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Zuständig für die </a:t>
            </a:r>
            <a:r>
              <a:rPr lang="de-CH" b="1"/>
              <a:t>Netzwerkanbindung</a:t>
            </a:r>
          </a:p>
          <a:p>
            <a:endParaRPr lang="de-CH"/>
          </a:p>
        </p:txBody>
      </p:sp>
      <p:pic>
        <p:nvPicPr>
          <p:cNvPr id="5" name="Grafik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B8CB4987-14A3-4695-BCE9-433C8D225D21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36429" y="3563815"/>
            <a:ext cx="4476539" cy="2983631"/>
          </a:xfrm>
          <a:prstGeom prst="rect">
            <a:avLst/>
          </a:prstGeom>
        </p:spPr>
      </p:pic>
      <p:sp>
        <p:nvSpPr>
          <p:cNvPr id="7" name="Flussdiagramm: Alternativer Prozess 6">
            <a:extLst>
              <a:ext uri="{FF2B5EF4-FFF2-40B4-BE49-F238E27FC236}">
                <a16:creationId xmlns:a16="http://schemas.microsoft.com/office/drawing/2014/main" id="{DF22DF80-5DB4-46DF-8F43-48BCD2AEE829}"/>
              </a:ext>
            </a:extLst>
          </p:cNvPr>
          <p:cNvSpPr/>
          <p:nvPr/>
        </p:nvSpPr>
        <p:spPr>
          <a:xfrm>
            <a:off x="8710246" y="492369"/>
            <a:ext cx="3106616" cy="3071446"/>
          </a:xfrm>
          <a:prstGeom prst="flowChartAlternateProcess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de-CH" sz="2000"/>
              <a:t>Wichtige Kenngrösse</a:t>
            </a:r>
          </a:p>
          <a:p>
            <a:r>
              <a:rPr lang="de-CH" sz="2000" b="1"/>
              <a:t>Übertragungsrate</a:t>
            </a:r>
          </a:p>
          <a:p>
            <a:endParaRPr lang="de-CH" sz="2000"/>
          </a:p>
          <a:p>
            <a:r>
              <a:rPr lang="de-CH" sz="2000"/>
              <a:t>Einheit</a:t>
            </a:r>
          </a:p>
          <a:p>
            <a:r>
              <a:rPr lang="de-CH" sz="2000" b="1"/>
              <a:t>Bits/s</a:t>
            </a:r>
          </a:p>
          <a:p>
            <a:br>
              <a:rPr lang="de-CH" sz="2000"/>
            </a:br>
            <a:endParaRPr lang="de-CH" sz="2000"/>
          </a:p>
          <a:p>
            <a:r>
              <a:rPr lang="de-CH" sz="2000" err="1"/>
              <a:t>Bsp</a:t>
            </a:r>
            <a:r>
              <a:rPr lang="de-CH" sz="2000"/>
              <a:t>: 1 </a:t>
            </a:r>
            <a:r>
              <a:rPr lang="de-CH" sz="2000" err="1"/>
              <a:t>Gbps</a:t>
            </a:r>
            <a:endParaRPr lang="de-CH" sz="2000"/>
          </a:p>
        </p:txBody>
      </p:sp>
    </p:spTree>
    <p:extLst>
      <p:ext uri="{BB962C8B-B14F-4D97-AF65-F5344CB8AC3E}">
        <p14:creationId xmlns:p14="http://schemas.microsoft.com/office/powerpoint/2010/main" val="3108477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«Netzwerkkarte»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Angenommen, eine Netzwerkkarte hat eine Übertragungsrate von 1 </a:t>
            </a:r>
            <a:r>
              <a:rPr lang="de-DE" err="1"/>
              <a:t>Gbps</a:t>
            </a:r>
            <a:r>
              <a:rPr lang="de-DE"/>
              <a:t>. </a:t>
            </a:r>
          </a:p>
          <a:p>
            <a:pPr marL="0" indent="0">
              <a:buNone/>
            </a:pPr>
            <a:r>
              <a:rPr lang="de-DE"/>
              <a:t>Wie lange dauert die Übertragung einer 10 GB </a:t>
            </a:r>
            <a:r>
              <a:rPr lang="de-DE" err="1"/>
              <a:t>grossen</a:t>
            </a:r>
            <a:r>
              <a:rPr lang="de-DE"/>
              <a:t> Datei in Sekunden unter idealen Bedingungen?</a:t>
            </a:r>
          </a:p>
        </p:txBody>
      </p:sp>
    </p:spTree>
    <p:extLst>
      <p:ext uri="{BB962C8B-B14F-4D97-AF65-F5344CB8AC3E}">
        <p14:creationId xmlns:p14="http://schemas.microsoft.com/office/powerpoint/2010/main" val="177300551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56242B-386D-A946-4AD1-18111BD4B9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Auflösung «Netzwerkkarte»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385D3A69-DEE4-65D8-1E94-59BD54978D2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CH"/>
              <a:t>1 </a:t>
            </a:r>
            <a:r>
              <a:rPr lang="de-CH" err="1"/>
              <a:t>Gbps</a:t>
            </a:r>
            <a:r>
              <a:rPr lang="de-CH"/>
              <a:t> = 1’000 Bit pro Sekunde</a:t>
            </a:r>
            <a:br>
              <a:rPr lang="de-CH"/>
            </a:br>
            <a:r>
              <a:rPr lang="de-CH"/>
              <a:t>10 GB = 10’000 Byte = 80’000 Bit</a:t>
            </a:r>
          </a:p>
          <a:p>
            <a:r>
              <a:rPr lang="de-CH"/>
              <a:t>80’000/1’000 = 80 </a:t>
            </a:r>
            <a:r>
              <a:rPr lang="de-CH">
                <a:sym typeface="Wingdings" panose="05000000000000000000" pitchFamily="2" charset="2"/>
              </a:rPr>
              <a:t> 80 Sekunden</a:t>
            </a:r>
            <a:endParaRPr lang="de-CH"/>
          </a:p>
        </p:txBody>
      </p:sp>
    </p:spTree>
    <p:extLst>
      <p:ext uri="{BB962C8B-B14F-4D97-AF65-F5344CB8AC3E}">
        <p14:creationId xmlns:p14="http://schemas.microsoft.com/office/powerpoint/2010/main" val="8872845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151024B-5DEB-B24E-B27B-C73079CB7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Exkurs: Grafikkarte</a:t>
            </a:r>
          </a:p>
        </p:txBody>
      </p:sp>
      <p:pic>
        <p:nvPicPr>
          <p:cNvPr id="5" name="Inhaltsplatzhalter 4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0BF80E51-CA17-7D40-A577-C089B9F8B8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608324" y="808714"/>
            <a:ext cx="4320000" cy="2430000"/>
          </a:xfrm>
        </p:spPr>
      </p:pic>
      <p:pic>
        <p:nvPicPr>
          <p:cNvPr id="7" name="Grafik 6" descr="Ein Bild, das Elektronik, Schaltkreis enthält.&#10;&#10;Automatisch generierte Beschreibung">
            <a:extLst>
              <a:ext uri="{FF2B5EF4-FFF2-40B4-BE49-F238E27FC236}">
                <a16:creationId xmlns:a16="http://schemas.microsoft.com/office/drawing/2014/main" id="{6C1EDF93-F8C0-AB44-837F-D60CEC5AB7D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183532"/>
            <a:ext cx="4320000" cy="2430000"/>
          </a:xfrm>
          <a:prstGeom prst="rect">
            <a:avLst/>
          </a:prstGeom>
        </p:spPr>
      </p:pic>
      <p:sp>
        <p:nvSpPr>
          <p:cNvPr id="8" name="Textfeld 7">
            <a:extLst>
              <a:ext uri="{FF2B5EF4-FFF2-40B4-BE49-F238E27FC236}">
                <a16:creationId xmlns:a16="http://schemas.microsoft.com/office/drawing/2014/main" id="{73865D8C-FB28-D841-A124-29C331250420}"/>
              </a:ext>
            </a:extLst>
          </p:cNvPr>
          <p:cNvSpPr txBox="1"/>
          <p:nvPr/>
        </p:nvSpPr>
        <p:spPr>
          <a:xfrm>
            <a:off x="991302" y="3085926"/>
            <a:ext cx="438485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/>
              <a:t>Hercules Graphics Card</a:t>
            </a:r>
          </a:p>
          <a:p>
            <a:endParaRPr lang="de-DE" sz="2000" b="1"/>
          </a:p>
          <a:p>
            <a:r>
              <a:rPr lang="de-DE" sz="2000"/>
              <a:t>hochauflösende monochrome Grafikkarte (720×348 Pixel, 1 Bit Farbe) mit 64 KB Video-RAM aus dem Jahr 1982.</a:t>
            </a:r>
          </a:p>
        </p:txBody>
      </p:sp>
      <p:sp>
        <p:nvSpPr>
          <p:cNvPr id="9" name="Textfeld 8">
            <a:extLst>
              <a:ext uri="{FF2B5EF4-FFF2-40B4-BE49-F238E27FC236}">
                <a16:creationId xmlns:a16="http://schemas.microsoft.com/office/drawing/2014/main" id="{8CBE09E5-F69D-4046-A785-E19D8E08B12F}"/>
              </a:ext>
            </a:extLst>
          </p:cNvPr>
          <p:cNvSpPr txBox="1"/>
          <p:nvPr/>
        </p:nvSpPr>
        <p:spPr>
          <a:xfrm>
            <a:off x="6543472" y="3348573"/>
            <a:ext cx="4384852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000" b="1"/>
              <a:t>NVIDIA RTX 2080 TI</a:t>
            </a:r>
          </a:p>
          <a:p>
            <a:endParaRPr lang="de-DE" sz="2000" b="1"/>
          </a:p>
          <a:p>
            <a:r>
              <a:rPr lang="de-DE" sz="2000"/>
              <a:t>aktuelle Grafikkarte aus dem Jahr 2018 mit einer maximalen Auflösung von 7680×4320 Pixel pro Bildschirm, 11 GB Video-RAM und Unterstützung von Echtzeit-</a:t>
            </a:r>
            <a:r>
              <a:rPr lang="de-DE" sz="2000" err="1"/>
              <a:t>Raytracing</a:t>
            </a:r>
            <a:endParaRPr lang="de-DE" sz="2000"/>
          </a:p>
        </p:txBody>
      </p:sp>
    </p:spTree>
    <p:extLst>
      <p:ext uri="{BB962C8B-B14F-4D97-AF65-F5344CB8AC3E}">
        <p14:creationId xmlns:p14="http://schemas.microsoft.com/office/powerpoint/2010/main" val="91825257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7D4C44D-FE5C-284D-8BF6-4CA4E9029E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typische Aufgaben moderner Grafikkarten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5ED56E23-5DD8-634B-9CC2-82A40EBFFC0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de-DE" sz="2800" b="1"/>
              <a:t>Text-Rasterung: </a:t>
            </a:r>
            <a:r>
              <a:rPr lang="de-DE" sz="2800"/>
              <a:t>Zeichnen von Text</a:t>
            </a:r>
          </a:p>
          <a:p>
            <a:r>
              <a:rPr lang="de-DE" sz="2800" b="1"/>
              <a:t>2D-Rasterung</a:t>
            </a:r>
            <a:r>
              <a:rPr lang="de-DE" sz="2800"/>
              <a:t>: Zeichnen von Linien, Rechtecken und Kreisen</a:t>
            </a:r>
          </a:p>
          <a:p>
            <a:r>
              <a:rPr lang="de-DE" sz="2800" b="1"/>
              <a:t>3D-Rasterung</a:t>
            </a:r>
            <a:r>
              <a:rPr lang="de-DE" sz="2800"/>
              <a:t>: </a:t>
            </a:r>
            <a:r>
              <a:rPr lang="de-DE" sz="2800" err="1"/>
              <a:t>Verdeckungsberechnung</a:t>
            </a:r>
            <a:r>
              <a:rPr lang="de-DE" sz="2800"/>
              <a:t> und Lichtsimulation</a:t>
            </a:r>
          </a:p>
          <a:p>
            <a:r>
              <a:rPr lang="de-DE" sz="2800" b="1"/>
              <a:t>3D-Raytracing</a:t>
            </a:r>
            <a:r>
              <a:rPr lang="de-DE" sz="2800"/>
              <a:t>: fotorealistische Berechnung basierend auf der Rückverfolgung von Lichtstrahlen</a:t>
            </a:r>
          </a:p>
          <a:p>
            <a:r>
              <a:rPr lang="de-DE" sz="2800" b="1"/>
              <a:t>aufwändige Berechnungen</a:t>
            </a:r>
            <a:r>
              <a:rPr lang="de-DE" sz="2800"/>
              <a:t>: neuronale Netze, Mining von </a:t>
            </a:r>
            <a:r>
              <a:rPr lang="de-DE" sz="2800" err="1"/>
              <a:t>Kryptowährungen</a:t>
            </a:r>
            <a:r>
              <a:rPr lang="de-DE" sz="2800"/>
              <a:t>.</a:t>
            </a:r>
          </a:p>
          <a:p>
            <a:endParaRPr lang="de-DE" sz="2800"/>
          </a:p>
        </p:txBody>
      </p:sp>
    </p:spTree>
    <p:extLst>
      <p:ext uri="{BB962C8B-B14F-4D97-AF65-F5344CB8AC3E}">
        <p14:creationId xmlns:p14="http://schemas.microsoft.com/office/powerpoint/2010/main" val="294040409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1D089DA-5D01-9D45-8F30-61D8A126D2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«Grafikkarte»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46F52D84-55F7-7D48-ADAC-211476C29E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Wieso ist die Grafikkarte eigentlich ein ganzer Computer (mit eigenem Prozessor, eigenem RAM)?</a:t>
            </a:r>
          </a:p>
        </p:txBody>
      </p:sp>
    </p:spTree>
    <p:extLst>
      <p:ext uri="{BB962C8B-B14F-4D97-AF65-F5344CB8AC3E}">
        <p14:creationId xmlns:p14="http://schemas.microsoft.com/office/powerpoint/2010/main" val="569329362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9068930-C312-0984-4DC0-0826CBFF069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Auflösung </a:t>
            </a:r>
            <a:r>
              <a:rPr lang="de-DE"/>
              <a:t>«Grafikkarte»</a:t>
            </a:r>
            <a:endParaRPr lang="de-CH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C25E34DE-3EED-2CC9-685A-94C809EE38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e-DE" dirty="0"/>
              <a:t>Grafikkarten müssen sehr viel und schnell rechnen</a:t>
            </a:r>
            <a:br>
              <a:rPr lang="de-DE" dirty="0"/>
            </a:br>
            <a:r>
              <a:rPr lang="de-DE" dirty="0">
                <a:sym typeface="Wingdings" panose="05000000000000000000" pitchFamily="2" charset="2"/>
              </a:rPr>
              <a:t></a:t>
            </a:r>
            <a:r>
              <a:rPr lang="de-DE" dirty="0"/>
              <a:t> Wege müssen kurz gehalten werden, da es sonst zu </a:t>
            </a:r>
            <a:r>
              <a:rPr lang="de-DE" dirty="0" err="1"/>
              <a:t>Leistungseinbussen</a:t>
            </a:r>
            <a:r>
              <a:rPr lang="de-DE" dirty="0"/>
              <a:t> kommt.</a:t>
            </a:r>
            <a:endParaRPr lang="de-CH" dirty="0"/>
          </a:p>
        </p:txBody>
      </p:sp>
    </p:spTree>
    <p:extLst>
      <p:ext uri="{BB962C8B-B14F-4D97-AF65-F5344CB8AC3E}">
        <p14:creationId xmlns:p14="http://schemas.microsoft.com/office/powerpoint/2010/main" val="18976222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DA2F47-674C-F840-8243-22CD8229FC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Aufgabe «Computer»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A665F78-B83D-0F41-B43F-4B4043D7FA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de-DE"/>
              <a:t>Wie viele Computer befinden sich in diesem Zimmer?</a:t>
            </a:r>
          </a:p>
        </p:txBody>
      </p:sp>
    </p:spTree>
    <p:extLst>
      <p:ext uri="{BB962C8B-B14F-4D97-AF65-F5344CB8AC3E}">
        <p14:creationId xmlns:p14="http://schemas.microsoft.com/office/powerpoint/2010/main" val="3796553808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35CDFCC-AECB-3D47-97FD-FBB2A95FD4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Ebenen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2AD5FAC9-387D-1E4F-B023-0618014276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036344" y="1690688"/>
            <a:ext cx="8119311" cy="4182675"/>
          </a:xfrm>
        </p:spPr>
      </p:pic>
    </p:spTree>
    <p:extLst>
      <p:ext uri="{BB962C8B-B14F-4D97-AF65-F5344CB8AC3E}">
        <p14:creationId xmlns:p14="http://schemas.microsoft.com/office/powerpoint/2010/main" val="8989388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835138-5DFB-1D40-9150-30E4810E25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Computerkategorien 1</a:t>
            </a:r>
          </a:p>
        </p:txBody>
      </p:sp>
      <p:pic>
        <p:nvPicPr>
          <p:cNvPr id="5" name="Inhaltsplatzhalter 4">
            <a:extLst>
              <a:ext uri="{FF2B5EF4-FFF2-40B4-BE49-F238E27FC236}">
                <a16:creationId xmlns:a16="http://schemas.microsoft.com/office/drawing/2014/main" id="{C0947438-25B1-F34D-9318-9CE6860ABEC0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1763481"/>
            <a:ext cx="3240000" cy="1822500"/>
          </a:xfrm>
        </p:spPr>
      </p:pic>
      <p:pic>
        <p:nvPicPr>
          <p:cNvPr id="7" name="Grafik 6" descr="Ein Bild, das drinnen, Gebäude, rot, Zug enthält.&#10;&#10;Automatisch generierte Beschreibung">
            <a:extLst>
              <a:ext uri="{FF2B5EF4-FFF2-40B4-BE49-F238E27FC236}">
                <a16:creationId xmlns:a16="http://schemas.microsoft.com/office/drawing/2014/main" id="{56184AA4-EF8F-074F-88AF-50118AAD869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3696" y="4151069"/>
            <a:ext cx="3240000" cy="1822500"/>
          </a:xfrm>
          <a:prstGeom prst="rect">
            <a:avLst/>
          </a:prstGeom>
        </p:spPr>
      </p:pic>
      <p:pic>
        <p:nvPicPr>
          <p:cNvPr id="9" name="Grafik 8" descr="Ein Bild, das Person, Hand, drinnen, haltend enthält.&#10;&#10;Automatisch generierte Beschreibung">
            <a:extLst>
              <a:ext uri="{FF2B5EF4-FFF2-40B4-BE49-F238E27FC236}">
                <a16:creationId xmlns:a16="http://schemas.microsoft.com/office/drawing/2014/main" id="{395D9776-BE2A-C34F-8647-64622FA1B79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93696" y="1763481"/>
            <a:ext cx="3240000" cy="1822500"/>
          </a:xfrm>
          <a:prstGeom prst="rect">
            <a:avLst/>
          </a:prstGeom>
        </p:spPr>
      </p:pic>
      <p:pic>
        <p:nvPicPr>
          <p:cNvPr id="11" name="Grafik 10" descr="Ein Bild, das Laptop, Computer, Person, drinnen enthält.&#10;&#10;Automatisch generierte Beschreibung">
            <a:extLst>
              <a:ext uri="{FF2B5EF4-FFF2-40B4-BE49-F238E27FC236}">
                <a16:creationId xmlns:a16="http://schemas.microsoft.com/office/drawing/2014/main" id="{56C67875-A28C-A743-9E83-70B9B0E9603F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200" y="4151069"/>
            <a:ext cx="3240000" cy="1822500"/>
          </a:xfrm>
          <a:prstGeom prst="rect">
            <a:avLst/>
          </a:prstGeom>
        </p:spPr>
      </p:pic>
      <p:pic>
        <p:nvPicPr>
          <p:cNvPr id="13" name="Grafik 12" descr="Ein Bild, das drinnen, Objekt, haltend, Hand enthält.&#10;&#10;Automatisch generierte Beschreibung">
            <a:extLst>
              <a:ext uri="{FF2B5EF4-FFF2-40B4-BE49-F238E27FC236}">
                <a16:creationId xmlns:a16="http://schemas.microsoft.com/office/drawing/2014/main" id="{AC6BBE62-0F14-9446-A3E1-D60E6157B9FA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948" y="1763481"/>
            <a:ext cx="3240000" cy="1822500"/>
          </a:xfrm>
          <a:prstGeom prst="rect">
            <a:avLst/>
          </a:prstGeom>
        </p:spPr>
      </p:pic>
      <p:pic>
        <p:nvPicPr>
          <p:cNvPr id="15" name="Grafik 14" descr="Ein Bild, das Computer, drinnen, Tisch, sitzend enthält.&#10;&#10;Automatisch generierte Beschreibung">
            <a:extLst>
              <a:ext uri="{FF2B5EF4-FFF2-40B4-BE49-F238E27FC236}">
                <a16:creationId xmlns:a16="http://schemas.microsoft.com/office/drawing/2014/main" id="{5E36CA03-B095-A04E-B0EE-AE613C2BC9C6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15948" y="4151069"/>
            <a:ext cx="3240000" cy="1822500"/>
          </a:xfrm>
          <a:prstGeom prst="rect">
            <a:avLst/>
          </a:prstGeom>
        </p:spPr>
      </p:pic>
      <p:sp>
        <p:nvSpPr>
          <p:cNvPr id="20" name="Textfeld 19">
            <a:extLst>
              <a:ext uri="{FF2B5EF4-FFF2-40B4-BE49-F238E27FC236}">
                <a16:creationId xmlns:a16="http://schemas.microsoft.com/office/drawing/2014/main" id="{A5F0F918-E56F-E649-953A-122246C7C0A5}"/>
              </a:ext>
            </a:extLst>
          </p:cNvPr>
          <p:cNvSpPr txBox="1"/>
          <p:nvPr/>
        </p:nvSpPr>
        <p:spPr>
          <a:xfrm>
            <a:off x="838200" y="3585981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Smartcard</a:t>
            </a:r>
          </a:p>
        </p:txBody>
      </p:sp>
      <p:sp>
        <p:nvSpPr>
          <p:cNvPr id="21" name="Textfeld 20">
            <a:extLst>
              <a:ext uri="{FF2B5EF4-FFF2-40B4-BE49-F238E27FC236}">
                <a16:creationId xmlns:a16="http://schemas.microsoft.com/office/drawing/2014/main" id="{14B72ACC-E947-A442-9170-D163519BA2CC}"/>
              </a:ext>
            </a:extLst>
          </p:cNvPr>
          <p:cNvSpPr txBox="1"/>
          <p:nvPr/>
        </p:nvSpPr>
        <p:spPr>
          <a:xfrm>
            <a:off x="4415948" y="3585981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Mikrocontroller (</a:t>
            </a:r>
            <a:r>
              <a:rPr lang="de-DE" err="1"/>
              <a:t>Lilypad</a:t>
            </a:r>
            <a:r>
              <a:rPr lang="de-DE"/>
              <a:t>)</a:t>
            </a:r>
          </a:p>
        </p:txBody>
      </p:sp>
      <p:sp>
        <p:nvSpPr>
          <p:cNvPr id="22" name="Textfeld 21">
            <a:extLst>
              <a:ext uri="{FF2B5EF4-FFF2-40B4-BE49-F238E27FC236}">
                <a16:creationId xmlns:a16="http://schemas.microsoft.com/office/drawing/2014/main" id="{FB4FD65D-FFFC-FD44-A51E-68A83BDA1B78}"/>
              </a:ext>
            </a:extLst>
          </p:cNvPr>
          <p:cNvSpPr txBox="1"/>
          <p:nvPr/>
        </p:nvSpPr>
        <p:spPr>
          <a:xfrm>
            <a:off x="838200" y="5973569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Laptop / PC</a:t>
            </a:r>
          </a:p>
        </p:txBody>
      </p:sp>
      <p:sp>
        <p:nvSpPr>
          <p:cNvPr id="23" name="Textfeld 22">
            <a:extLst>
              <a:ext uri="{FF2B5EF4-FFF2-40B4-BE49-F238E27FC236}">
                <a16:creationId xmlns:a16="http://schemas.microsoft.com/office/drawing/2014/main" id="{2A4E909F-95CA-B940-B6FB-06CFAAFA12EC}"/>
              </a:ext>
            </a:extLst>
          </p:cNvPr>
          <p:cNvSpPr txBox="1"/>
          <p:nvPr/>
        </p:nvSpPr>
        <p:spPr>
          <a:xfrm>
            <a:off x="7993696" y="3585981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Smartphone</a:t>
            </a:r>
          </a:p>
        </p:txBody>
      </p:sp>
      <p:sp>
        <p:nvSpPr>
          <p:cNvPr id="24" name="Textfeld 23">
            <a:extLst>
              <a:ext uri="{FF2B5EF4-FFF2-40B4-BE49-F238E27FC236}">
                <a16:creationId xmlns:a16="http://schemas.microsoft.com/office/drawing/2014/main" id="{6FDE811F-CBD6-9346-A155-8773D99C7111}"/>
              </a:ext>
            </a:extLst>
          </p:cNvPr>
          <p:cNvSpPr txBox="1"/>
          <p:nvPr/>
        </p:nvSpPr>
        <p:spPr>
          <a:xfrm>
            <a:off x="4415948" y="5973569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Server</a:t>
            </a:r>
          </a:p>
        </p:txBody>
      </p:sp>
      <p:sp>
        <p:nvSpPr>
          <p:cNvPr id="25" name="Textfeld 24">
            <a:extLst>
              <a:ext uri="{FF2B5EF4-FFF2-40B4-BE49-F238E27FC236}">
                <a16:creationId xmlns:a16="http://schemas.microsoft.com/office/drawing/2014/main" id="{63819612-2797-644D-8EB6-2E81051FCEF5}"/>
              </a:ext>
            </a:extLst>
          </p:cNvPr>
          <p:cNvSpPr txBox="1"/>
          <p:nvPr/>
        </p:nvSpPr>
        <p:spPr>
          <a:xfrm>
            <a:off x="7993696" y="5973569"/>
            <a:ext cx="3240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Supercomputer (</a:t>
            </a:r>
            <a:r>
              <a:rPr lang="de-DE" err="1"/>
              <a:t>Kei</a:t>
            </a:r>
            <a:r>
              <a:rPr lang="de-DE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7992973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A89F022-E35E-41D4-A7E7-81B73039BB7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CH"/>
              <a:t>Computerkategorien 2</a:t>
            </a:r>
          </a:p>
        </p:txBody>
      </p:sp>
      <p:graphicFrame>
        <p:nvGraphicFramePr>
          <p:cNvPr id="4" name="Inhaltsplatzhalter 3">
            <a:extLst>
              <a:ext uri="{FF2B5EF4-FFF2-40B4-BE49-F238E27FC236}">
                <a16:creationId xmlns:a16="http://schemas.microsoft.com/office/drawing/2014/main" id="{D827F3F2-D565-411E-90A2-D04334C97443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68109121"/>
              </p:ext>
            </p:extLst>
          </p:nvPr>
        </p:nvGraphicFramePr>
        <p:xfrm>
          <a:off x="838200" y="1825625"/>
          <a:ext cx="10515600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val="753345572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val="426183375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Typ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Preis (USD)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914028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Wegwerfcomputer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0.5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1781782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Mikrocontroller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5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9959421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Mobile Computer, Spielkonsolen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50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688733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Personal Computer (PC)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4182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Server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5’000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3806886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Grossrechner (Mainframe)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5’000’000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2902855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de-CH"/>
                        <a:t>Supercomputer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de-CH"/>
                        <a:t>100’000’000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06144219"/>
                  </a:ext>
                </a:extLst>
              </a:tr>
            </a:tbl>
          </a:graphicData>
        </a:graphic>
      </p:graphicFrame>
      <p:sp>
        <p:nvSpPr>
          <p:cNvPr id="6" name="Textfeld 5">
            <a:extLst>
              <a:ext uri="{FF2B5EF4-FFF2-40B4-BE49-F238E27FC236}">
                <a16:creationId xmlns:a16="http://schemas.microsoft.com/office/drawing/2014/main" id="{2CD51A95-C030-40C8-AC5E-A5F1F81F2E3D}"/>
              </a:ext>
            </a:extLst>
          </p:cNvPr>
          <p:cNvSpPr txBox="1"/>
          <p:nvPr/>
        </p:nvSpPr>
        <p:spPr>
          <a:xfrm>
            <a:off x="2674308" y="6123543"/>
            <a:ext cx="867949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/>
              <a:t>Quelle: Andrew S. </a:t>
            </a:r>
            <a:r>
              <a:rPr lang="de-DE" err="1"/>
              <a:t>Tanenbaum</a:t>
            </a:r>
            <a:r>
              <a:rPr lang="de-DE"/>
              <a:t> und Todd Austin: Rechnerarchitektur, 2014, 6. Auflage, S. 49</a:t>
            </a:r>
          </a:p>
        </p:txBody>
      </p:sp>
    </p:spTree>
    <p:extLst>
      <p:ext uri="{BB962C8B-B14F-4D97-AF65-F5344CB8AC3E}">
        <p14:creationId xmlns:p14="http://schemas.microsoft.com/office/powerpoint/2010/main" val="3901983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9DBF100-FE96-794D-BD9D-F5612AA387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715" y="365125"/>
            <a:ext cx="10515600" cy="1325563"/>
          </a:xfrm>
        </p:spPr>
        <p:txBody>
          <a:bodyPr/>
          <a:lstStyle/>
          <a:p>
            <a:r>
              <a:rPr lang="de-DE"/>
              <a:t>EVAS-Prinzip</a:t>
            </a:r>
          </a:p>
        </p:txBody>
      </p:sp>
      <p:pic>
        <p:nvPicPr>
          <p:cNvPr id="6" name="Inhaltsplatzhalter 5">
            <a:extLst>
              <a:ext uri="{FF2B5EF4-FFF2-40B4-BE49-F238E27FC236}">
                <a16:creationId xmlns:a16="http://schemas.microsoft.com/office/drawing/2014/main" id="{CF6F1F92-A5F2-1BA4-3BF9-640D6CFDEEF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050547" y="1899138"/>
            <a:ext cx="10090907" cy="3027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7164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B5557CC-C49D-954B-B014-3F9B11C846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Ein- und Ausgabegeräte</a:t>
            </a:r>
          </a:p>
        </p:txBody>
      </p:sp>
      <p:pic>
        <p:nvPicPr>
          <p:cNvPr id="5" name="Inhaltsplatzhalter 4" descr="Ein Bild, das Elektronik, Monitor, Computer, sitzend enthält.&#10;&#10;Automatisch generierte Beschreibung">
            <a:extLst>
              <a:ext uri="{FF2B5EF4-FFF2-40B4-BE49-F238E27FC236}">
                <a16:creationId xmlns:a16="http://schemas.microsoft.com/office/drawing/2014/main" id="{3364BEDD-31B3-D340-AFCB-EE3A1B6B59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136" y="4066972"/>
            <a:ext cx="3240000" cy="1822500"/>
          </a:xfrm>
        </p:spPr>
      </p:pic>
      <p:pic>
        <p:nvPicPr>
          <p:cNvPr id="7" name="Grafik 6" descr="Ein Bild, das schwarz, sitzend, Maus, Tisch enthält.&#10;&#10;Automatisch generierte Beschreibung">
            <a:extLst>
              <a:ext uri="{FF2B5EF4-FFF2-40B4-BE49-F238E27FC236}">
                <a16:creationId xmlns:a16="http://schemas.microsoft.com/office/drawing/2014/main" id="{C231393D-6662-9040-86A4-E12DB1D31EC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402" y="1518788"/>
            <a:ext cx="3240000" cy="1822500"/>
          </a:xfrm>
          <a:prstGeom prst="rect">
            <a:avLst/>
          </a:prstGeom>
        </p:spPr>
      </p:pic>
      <p:pic>
        <p:nvPicPr>
          <p:cNvPr id="11" name="Grafik 10" descr="Ein Bild, das schwarz, weiß, Licht enthält.&#10;&#10;Automatisch generierte Beschreibung">
            <a:extLst>
              <a:ext uri="{FF2B5EF4-FFF2-40B4-BE49-F238E27FC236}">
                <a16:creationId xmlns:a16="http://schemas.microsoft.com/office/drawing/2014/main" id="{12A36009-2D79-AD4B-AFA7-84206AFF3E2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668" y="1518788"/>
            <a:ext cx="3240000" cy="1822500"/>
          </a:xfrm>
          <a:prstGeom prst="rect">
            <a:avLst/>
          </a:prstGeom>
        </p:spPr>
      </p:pic>
      <p:pic>
        <p:nvPicPr>
          <p:cNvPr id="13" name="Grafik 12" descr="Ein Bild, das Elektronik, Foto, Spiel, Video enthält.&#10;&#10;Automatisch generierte Beschreibung">
            <a:extLst>
              <a:ext uri="{FF2B5EF4-FFF2-40B4-BE49-F238E27FC236}">
                <a16:creationId xmlns:a16="http://schemas.microsoft.com/office/drawing/2014/main" id="{1739DB00-4EC8-B94E-8BA3-23144717EA5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46402" y="4066972"/>
            <a:ext cx="3240000" cy="1822500"/>
          </a:xfrm>
          <a:prstGeom prst="rect">
            <a:avLst/>
          </a:prstGeom>
        </p:spPr>
      </p:pic>
      <p:pic>
        <p:nvPicPr>
          <p:cNvPr id="15" name="Grafik 14" descr="Ein Bild, das Computer, Tastatur, sitzend, drinnen enthält.&#10;&#10;Automatisch generierte Beschreibung">
            <a:extLst>
              <a:ext uri="{FF2B5EF4-FFF2-40B4-BE49-F238E27FC236}">
                <a16:creationId xmlns:a16="http://schemas.microsoft.com/office/drawing/2014/main" id="{9B598C92-27AE-D344-B4F7-CC7E3D4C3C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6136" y="1518788"/>
            <a:ext cx="3240000" cy="1822500"/>
          </a:xfrm>
          <a:prstGeom prst="rect">
            <a:avLst/>
          </a:prstGeom>
        </p:spPr>
      </p:pic>
      <p:pic>
        <p:nvPicPr>
          <p:cNvPr id="17" name="Grafik 16" descr="Ein Bild, das Elektronik, sitzend, Auto, Tisch enthält.&#10;&#10;Automatisch generierte Beschreibung">
            <a:extLst>
              <a:ext uri="{FF2B5EF4-FFF2-40B4-BE49-F238E27FC236}">
                <a16:creationId xmlns:a16="http://schemas.microsoft.com/office/drawing/2014/main" id="{913724D5-90B6-9443-8347-30663CE0C7C9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66668" y="4066972"/>
            <a:ext cx="3240000" cy="1822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57014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6B8812C-E53C-B145-9367-19119251A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Anschluss von Bildschirmen</a:t>
            </a:r>
          </a:p>
        </p:txBody>
      </p:sp>
      <p:pic>
        <p:nvPicPr>
          <p:cNvPr id="5" name="Inhaltsplatzhalter 4" descr="Ein Bild, das sitzend, Kuchen, Hand, Tisch enthält.&#10;&#10;Automatisch generierte Beschreibung">
            <a:extLst>
              <a:ext uri="{FF2B5EF4-FFF2-40B4-BE49-F238E27FC236}">
                <a16:creationId xmlns:a16="http://schemas.microsoft.com/office/drawing/2014/main" id="{134045FD-7CC7-854D-8F50-F00FC51DF0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5609" y="2105735"/>
            <a:ext cx="3240000" cy="1822500"/>
          </a:xfr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20D78508-4140-9949-91DC-5895D235707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14693" y="2157016"/>
            <a:ext cx="3240000" cy="182250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224402F2-BA30-1645-8245-5E349F1CF64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461675" y="2157016"/>
            <a:ext cx="3240000" cy="1822500"/>
          </a:xfrm>
          <a:prstGeom prst="rect">
            <a:avLst/>
          </a:prstGeom>
        </p:spPr>
      </p:pic>
      <p:pic>
        <p:nvPicPr>
          <p:cNvPr id="11" name="Grafik 10" descr="Ein Bild, das Verbinder, Kabel, sitzend, weiß enthält.&#10;&#10;Automatisch generierte Beschreibung">
            <a:extLst>
              <a:ext uri="{FF2B5EF4-FFF2-40B4-BE49-F238E27FC236}">
                <a16:creationId xmlns:a16="http://schemas.microsoft.com/office/drawing/2014/main" id="{8B3169BE-A77D-0F44-8B98-8A4BC49A32C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50151" y="2157016"/>
            <a:ext cx="3240000" cy="1822500"/>
          </a:xfrm>
          <a:prstGeom prst="rect">
            <a:avLst/>
          </a:prstGeom>
        </p:spPr>
      </p:pic>
      <p:sp>
        <p:nvSpPr>
          <p:cNvPr id="12" name="Textfeld 11">
            <a:extLst>
              <a:ext uri="{FF2B5EF4-FFF2-40B4-BE49-F238E27FC236}">
                <a16:creationId xmlns:a16="http://schemas.microsoft.com/office/drawing/2014/main" id="{DF234141-803F-1243-8092-60F93E32BB25}"/>
              </a:ext>
            </a:extLst>
          </p:cNvPr>
          <p:cNvSpPr txBox="1"/>
          <p:nvPr/>
        </p:nvSpPr>
        <p:spPr>
          <a:xfrm>
            <a:off x="6330699" y="4042028"/>
            <a:ext cx="32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HDMI</a:t>
            </a:r>
          </a:p>
          <a:p>
            <a:pPr algn="ctr"/>
            <a:endParaRPr lang="de-DE"/>
          </a:p>
          <a:p>
            <a:pPr algn="ctr"/>
            <a:r>
              <a:rPr lang="de-DE"/>
              <a:t>High-Definition</a:t>
            </a:r>
          </a:p>
          <a:p>
            <a:pPr algn="ctr"/>
            <a:r>
              <a:rPr lang="de-DE"/>
              <a:t>Multimedia Interface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1E494ED1-2A8F-7440-941E-1DD2942F4049}"/>
              </a:ext>
            </a:extLst>
          </p:cNvPr>
          <p:cNvSpPr txBox="1"/>
          <p:nvPr/>
        </p:nvSpPr>
        <p:spPr>
          <a:xfrm>
            <a:off x="3647486" y="4042028"/>
            <a:ext cx="32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DVI</a:t>
            </a:r>
          </a:p>
          <a:p>
            <a:pPr algn="ctr"/>
            <a:endParaRPr lang="de-DE"/>
          </a:p>
          <a:p>
            <a:pPr algn="ctr"/>
            <a:r>
              <a:rPr lang="de-DE"/>
              <a:t>Digital Visual</a:t>
            </a:r>
          </a:p>
          <a:p>
            <a:pPr algn="ctr"/>
            <a:r>
              <a:rPr lang="de-DE"/>
              <a:t>Interface</a:t>
            </a:r>
          </a:p>
        </p:txBody>
      </p:sp>
      <p:sp>
        <p:nvSpPr>
          <p:cNvPr id="15" name="Textfeld 14">
            <a:extLst>
              <a:ext uri="{FF2B5EF4-FFF2-40B4-BE49-F238E27FC236}">
                <a16:creationId xmlns:a16="http://schemas.microsoft.com/office/drawing/2014/main" id="{63CFDC5A-BDC8-C74E-87DF-CBF3A9FF8033}"/>
              </a:ext>
            </a:extLst>
          </p:cNvPr>
          <p:cNvSpPr txBox="1"/>
          <p:nvPr/>
        </p:nvSpPr>
        <p:spPr>
          <a:xfrm>
            <a:off x="9013912" y="4042028"/>
            <a:ext cx="32400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DP</a:t>
            </a:r>
          </a:p>
          <a:p>
            <a:pPr algn="ctr"/>
            <a:endParaRPr lang="de-DE"/>
          </a:p>
          <a:p>
            <a:pPr algn="ctr"/>
            <a:r>
              <a:rPr lang="de-DE" err="1"/>
              <a:t>DisplayPort</a:t>
            </a:r>
            <a:endParaRPr lang="de-DE"/>
          </a:p>
        </p:txBody>
      </p:sp>
      <p:sp>
        <p:nvSpPr>
          <p:cNvPr id="16" name="Textfeld 15">
            <a:extLst>
              <a:ext uri="{FF2B5EF4-FFF2-40B4-BE49-F238E27FC236}">
                <a16:creationId xmlns:a16="http://schemas.microsoft.com/office/drawing/2014/main" id="{4F3F7A11-3A12-5249-B4B2-9AC70906AB8B}"/>
              </a:ext>
            </a:extLst>
          </p:cNvPr>
          <p:cNvSpPr txBox="1"/>
          <p:nvPr/>
        </p:nvSpPr>
        <p:spPr>
          <a:xfrm>
            <a:off x="716218" y="4042028"/>
            <a:ext cx="3240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/>
              <a:t>VGA</a:t>
            </a:r>
          </a:p>
          <a:p>
            <a:pPr algn="ctr"/>
            <a:endParaRPr lang="de-DE"/>
          </a:p>
          <a:p>
            <a:pPr algn="ctr"/>
            <a:r>
              <a:rPr lang="de-DE"/>
              <a:t>Video Graphics</a:t>
            </a:r>
            <a:br>
              <a:rPr lang="de-DE"/>
            </a:br>
            <a:r>
              <a:rPr lang="de-DE"/>
              <a:t>Array</a:t>
            </a:r>
          </a:p>
        </p:txBody>
      </p:sp>
    </p:spTree>
    <p:extLst>
      <p:ext uri="{BB962C8B-B14F-4D97-AF65-F5344CB8AC3E}">
        <p14:creationId xmlns:p14="http://schemas.microsoft.com/office/powerpoint/2010/main" val="2877552603"/>
      </p:ext>
    </p:extLst>
  </p:cSld>
  <p:clrMapOvr>
    <a:masterClrMapping/>
  </p:clrMapOvr>
</p:sld>
</file>

<file path=ppt/theme/theme1.xml><?xml version="1.0" encoding="utf-8"?>
<a:theme xmlns:a="http://schemas.openxmlformats.org/drawingml/2006/main" name="kinet">
  <a:themeElements>
    <a:clrScheme name="gymkirchenfeld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666666"/>
      </a:accent1>
      <a:accent2>
        <a:srgbClr val="3248B5"/>
      </a:accent2>
      <a:accent3>
        <a:srgbClr val="41A7D1"/>
      </a:accent3>
      <a:accent4>
        <a:srgbClr val="74BF3D"/>
      </a:accent4>
      <a:accent5>
        <a:srgbClr val="FBA300"/>
      </a:accent5>
      <a:accent6>
        <a:srgbClr val="E8CC00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kinet" id="{B8AFBC7C-1669-4B50-8259-C38863D27A89}" vid="{9F5FA6CA-526D-49C0-A103-47C2D20B90C2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kinet</Template>
  <TotalTime>0</TotalTime>
  <Words>1127</Words>
  <Application>Microsoft Office PowerPoint</Application>
  <PresentationFormat>Breitbild</PresentationFormat>
  <Paragraphs>268</Paragraphs>
  <Slides>40</Slides>
  <Notes>3</Notes>
  <HiddenSlides>3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40</vt:i4>
      </vt:variant>
    </vt:vector>
  </HeadingPairs>
  <TitlesOfParts>
    <vt:vector size="45" baseType="lpstr">
      <vt:lpstr>Arial</vt:lpstr>
      <vt:lpstr>Arimo</vt:lpstr>
      <vt:lpstr>BlinkMacSystemFont</vt:lpstr>
      <vt:lpstr>Calibri</vt:lpstr>
      <vt:lpstr>kinet</vt:lpstr>
      <vt:lpstr>Computer 1</vt:lpstr>
      <vt:lpstr>Lernziele</vt:lpstr>
      <vt:lpstr>Definition «Computer»</vt:lpstr>
      <vt:lpstr>Aufgabe «Computer»</vt:lpstr>
      <vt:lpstr>Computerkategorien 1</vt:lpstr>
      <vt:lpstr>Computerkategorien 2</vt:lpstr>
      <vt:lpstr>EVAS-Prinzip</vt:lpstr>
      <vt:lpstr>Ein- und Ausgabegeräte</vt:lpstr>
      <vt:lpstr>Anschluss von Bildschirmen</vt:lpstr>
      <vt:lpstr>Aufgabe «E/A»</vt:lpstr>
      <vt:lpstr>Auflösung «E/A»</vt:lpstr>
      <vt:lpstr>Prozessor (CPU)</vt:lpstr>
      <vt:lpstr>Aufgabe «Prozessor»</vt:lpstr>
      <vt:lpstr>Auflösung «Prozessoren»</vt:lpstr>
      <vt:lpstr>Arbeitsspeicher (RAM)</vt:lpstr>
      <vt:lpstr>Festplattenspeicher (HDD)</vt:lpstr>
      <vt:lpstr>Festplattenspeicher (SSD)</vt:lpstr>
      <vt:lpstr>Aufgabe «Festplattenspeicher»</vt:lpstr>
      <vt:lpstr>Auflösung «Festplattenspeicher»</vt:lpstr>
      <vt:lpstr>Speicherhierarchie</vt:lpstr>
      <vt:lpstr>Aufgabe «Speicherhierarchie»</vt:lpstr>
      <vt:lpstr>Auflösung «Speicherhierarchie»</vt:lpstr>
      <vt:lpstr>Auflösung «Speicherhierarchie»</vt:lpstr>
      <vt:lpstr>Auflösung «Speicherhierarchie»</vt:lpstr>
      <vt:lpstr>Aufgabe «Speicherhierarchie»</vt:lpstr>
      <vt:lpstr>Hauptplatine (Mother- oder Mainboard)</vt:lpstr>
      <vt:lpstr>PowerPoint-Präsentation</vt:lpstr>
      <vt:lpstr>PowerPoint-Präsentation</vt:lpstr>
      <vt:lpstr>Netzteil</vt:lpstr>
      <vt:lpstr>Aufgabe «Stromversorgung»</vt:lpstr>
      <vt:lpstr>Auflösung «Stromversorgung»</vt:lpstr>
      <vt:lpstr>Auflösung «Stromversorgung»</vt:lpstr>
      <vt:lpstr>Netzwerkkarte</vt:lpstr>
      <vt:lpstr>Aufgabe «Netzwerkkarte»</vt:lpstr>
      <vt:lpstr>Auflösung «Netzwerkkarte»</vt:lpstr>
      <vt:lpstr>Exkurs: Grafikkarte</vt:lpstr>
      <vt:lpstr>typische Aufgaben moderner Grafikkarten</vt:lpstr>
      <vt:lpstr>Aufgabe «Grafikkarte»</vt:lpstr>
      <vt:lpstr>Auflösung «Grafikkarte»</vt:lpstr>
      <vt:lpstr>Ebenen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Hardware</dc:title>
  <dc:creator>Rothe Stefan</dc:creator>
  <cp:lastModifiedBy>Jampen Thomas</cp:lastModifiedBy>
  <cp:revision>2</cp:revision>
  <dcterms:created xsi:type="dcterms:W3CDTF">2020-06-10T14:37:54Z</dcterms:created>
  <dcterms:modified xsi:type="dcterms:W3CDTF">2022-11-06T19:25:57Z</dcterms:modified>
</cp:coreProperties>
</file>