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71" r:id="rId4"/>
    <p:sldId id="258" r:id="rId5"/>
    <p:sldId id="259" r:id="rId6"/>
    <p:sldId id="260" r:id="rId7"/>
    <p:sldId id="261" r:id="rId8"/>
    <p:sldId id="263" r:id="rId9"/>
    <p:sldId id="264" r:id="rId10"/>
    <p:sldId id="262" r:id="rId11"/>
    <p:sldId id="266" r:id="rId12"/>
    <p:sldId id="275" r:id="rId13"/>
    <p:sldId id="268" r:id="rId14"/>
    <p:sldId id="274" r:id="rId15"/>
    <p:sldId id="269" r:id="rId16"/>
    <p:sldId id="272" r:id="rId17"/>
    <p:sldId id="273" r:id="rId18"/>
    <p:sldId id="270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46E31C-74FD-408F-8013-FB299C240ED8}" v="42" dt="2019-10-17T10:59:28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2616" autoAdjust="0"/>
  </p:normalViewPr>
  <p:slideViewPr>
    <p:cSldViewPr snapToGrid="0">
      <p:cViewPr varScale="1">
        <p:scale>
          <a:sx n="89" d="100"/>
          <a:sy n="89" d="100"/>
        </p:scale>
        <p:origin x="13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2B88D-503A-40A1-8851-B44628AE87F1}" type="datetimeFigureOut">
              <a:rPr lang="de-CH" smtClean="0"/>
              <a:t>22.11.2021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4C3CE-FBF8-419A-900D-A255681287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252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Fragen:</a:t>
            </a:r>
          </a:p>
          <a:p>
            <a:pPr marL="228600" indent="-228600">
              <a:buAutoNum type="arabicPeriod"/>
            </a:pPr>
            <a:r>
              <a:rPr lang="de-DE" dirty="0"/>
              <a:t>Welche Zahlen werden dargestellt (Animation)?</a:t>
            </a:r>
          </a:p>
          <a:p>
            <a:pPr marL="228600" indent="-228600">
              <a:buAutoNum type="arabicPeriod"/>
            </a:pPr>
            <a:r>
              <a:rPr lang="de-DE" dirty="0"/>
              <a:t>Warum sind die Kärtchen so sortiert, wie wir es gemacht haben?</a:t>
            </a:r>
          </a:p>
          <a:p>
            <a:pPr marL="228600" indent="-228600">
              <a:buAutoNum type="arabicPeriod"/>
            </a:pPr>
            <a:r>
              <a:rPr lang="de-DE" dirty="0"/>
              <a:t>Wie heißt die kleinste Zahl aus dem Zehnersystem (Dezimalsystem), die du mit den Kärtchen legen kannst? Wie heißt die größte?</a:t>
            </a:r>
          </a:p>
          <a:p>
            <a:pPr marL="228600" indent="-228600">
              <a:buAutoNum type="arabicPeriod"/>
            </a:pPr>
            <a:r>
              <a:rPr lang="de-DE" dirty="0"/>
              <a:t>Was passiert, wenn du eine gelegte Zahl mit 2 multiplizierst?</a:t>
            </a:r>
          </a:p>
          <a:p>
            <a:pPr marL="228600" indent="-228600">
              <a:buAutoNum type="arabicPeriod"/>
            </a:pPr>
            <a:r>
              <a:rPr lang="de-DE" dirty="0"/>
              <a:t>Wie viele Punkte wären auf einem 6. Kärtchen?</a:t>
            </a:r>
          </a:p>
          <a:p>
            <a:pPr marL="228600" indent="-228600">
              <a:buAutoNum type="arabicPeriod"/>
            </a:pPr>
            <a:r>
              <a:rPr lang="de-DE" dirty="0"/>
              <a:t>Wie verändert sich die größte darstellbare Zahl bei 6 Kärtchen?</a:t>
            </a:r>
          </a:p>
          <a:p>
            <a:pPr marL="228600" indent="-228600">
              <a:buAutoNum type="arabicPeriod"/>
            </a:pPr>
            <a:r>
              <a:rPr lang="de-CH" dirty="0"/>
              <a:t>Was haben alle ungeraden Zahlen gemeinsam?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4C3CE-FBF8-419A-900D-A255681287DD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0140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40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0342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705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858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C627A-5462-4AAD-A802-2FA1737E01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Codes und </a:t>
            </a:r>
            <a:r>
              <a:rPr lang="en-US" dirty="0" err="1"/>
              <a:t>Daten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2F36AA0-693B-43F4-B26D-E37617380C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Stefan </a:t>
            </a:r>
            <a:r>
              <a:rPr lang="en-US" dirty="0" err="1"/>
              <a:t>Rothe</a:t>
            </a:r>
            <a:r>
              <a:rPr lang="en-US" dirty="0"/>
              <a:t>, Thomas Jampen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87522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A7B7F-8330-4EC8-949E-FBF4090A1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Datenmenge: Historische Binärpräfixe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6040493-4355-45C6-ACE2-2283815B53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047834"/>
              </p:ext>
            </p:extLst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1518133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973551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0786687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7928464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Bezeichnung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Kürzel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Potenz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Grösse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441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bit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393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 </a:t>
                      </a:r>
                      <a:r>
                        <a:rPr lang="de-CH" dirty="0" err="1"/>
                        <a:t>bit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494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Kibibyte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kiB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1.024 kB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00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Mebibyte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MiB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1.05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300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Gibibyte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GiB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1.07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939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Tebibyte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TiB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1.10 TB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534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Pebibyte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PiB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1.12 PB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04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Exbibyte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EiB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2</a:t>
                      </a:r>
                      <a:r>
                        <a:rPr lang="de-CH" baseline="30000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1.15 EB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553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456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6E6F5F-E203-4788-BDB6-19D88FD2F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Codierung von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D66AD8-8581-4033-A041-E372BD042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Zahlen</a:t>
            </a:r>
          </a:p>
          <a:p>
            <a:r>
              <a:rPr lang="de-CH" dirty="0"/>
              <a:t>Text</a:t>
            </a:r>
          </a:p>
          <a:p>
            <a:r>
              <a:rPr lang="de-CH" dirty="0"/>
              <a:t>Farben</a:t>
            </a:r>
          </a:p>
          <a:p>
            <a:r>
              <a:rPr lang="de-CH" dirty="0"/>
              <a:t>Bildern</a:t>
            </a:r>
          </a:p>
          <a:p>
            <a:r>
              <a:rPr lang="de-CH" dirty="0"/>
              <a:t>Videos</a:t>
            </a:r>
          </a:p>
          <a:p>
            <a:r>
              <a:rPr lang="de-CH" dirty="0"/>
              <a:t>Ton</a:t>
            </a:r>
          </a:p>
        </p:txBody>
      </p:sp>
    </p:spTree>
    <p:extLst>
      <p:ext uri="{BB962C8B-B14F-4D97-AF65-F5344CB8AC3E}">
        <p14:creationId xmlns:p14="http://schemas.microsoft.com/office/powerpoint/2010/main" val="3904769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AF0D53-98E6-46F6-966F-3F2E59345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Zahlen</a:t>
            </a:r>
          </a:p>
        </p:txBody>
      </p:sp>
      <p:pic>
        <p:nvPicPr>
          <p:cNvPr id="5" name="Inhaltsplatzhalter 4" descr="Ein Bild, das Platz enthält.&#10;&#10;Automatisch generierte Beschreibung">
            <a:extLst>
              <a:ext uri="{FF2B5EF4-FFF2-40B4-BE49-F238E27FC236}">
                <a16:creationId xmlns:a16="http://schemas.microsoft.com/office/drawing/2014/main" id="{D6F3FE9F-D02D-4D18-A82C-7A4782E0C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915"/>
          <a:stretch/>
        </p:blipFill>
        <p:spPr>
          <a:xfrm>
            <a:off x="951437" y="2096657"/>
            <a:ext cx="2041752" cy="3114675"/>
          </a:xfrm>
        </p:spPr>
      </p:pic>
      <p:pic>
        <p:nvPicPr>
          <p:cNvPr id="7" name="Grafik 6" descr="Ein Bild, das Platz enthält.&#10;&#10;Automatisch generierte Beschreibung">
            <a:extLst>
              <a:ext uri="{FF2B5EF4-FFF2-40B4-BE49-F238E27FC236}">
                <a16:creationId xmlns:a16="http://schemas.microsoft.com/office/drawing/2014/main" id="{65EA56D0-0302-420A-9C3E-C0222E9A22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4" r="59882"/>
          <a:stretch/>
        </p:blipFill>
        <p:spPr>
          <a:xfrm>
            <a:off x="3165658" y="2096657"/>
            <a:ext cx="2042667" cy="3114675"/>
          </a:xfrm>
          <a:prstGeom prst="rect">
            <a:avLst/>
          </a:prstGeom>
        </p:spPr>
      </p:pic>
      <p:pic>
        <p:nvPicPr>
          <p:cNvPr id="9" name="Grafik 8" descr="Ein Bild, das Platz enthält.&#10;&#10;Automatisch generierte Beschreibung">
            <a:extLst>
              <a:ext uri="{FF2B5EF4-FFF2-40B4-BE49-F238E27FC236}">
                <a16:creationId xmlns:a16="http://schemas.microsoft.com/office/drawing/2014/main" id="{E6A6A34F-6CC9-4F48-A106-04D6400679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r="40000"/>
          <a:stretch/>
        </p:blipFill>
        <p:spPr>
          <a:xfrm>
            <a:off x="5380794" y="2096657"/>
            <a:ext cx="2042667" cy="3114675"/>
          </a:xfrm>
          <a:prstGeom prst="rect">
            <a:avLst/>
          </a:prstGeom>
        </p:spPr>
      </p:pic>
      <p:pic>
        <p:nvPicPr>
          <p:cNvPr id="11" name="Grafik 10" descr="Ein Bild, das Platz enthält.&#10;&#10;Automatisch generierte Beschreibung">
            <a:extLst>
              <a:ext uri="{FF2B5EF4-FFF2-40B4-BE49-F238E27FC236}">
                <a16:creationId xmlns:a16="http://schemas.microsoft.com/office/drawing/2014/main" id="{CC50EA4D-1F67-4A04-B1E9-D40E9C98E0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8" r="19897"/>
          <a:stretch/>
        </p:blipFill>
        <p:spPr>
          <a:xfrm>
            <a:off x="7595930" y="2096657"/>
            <a:ext cx="2042768" cy="3114675"/>
          </a:xfrm>
          <a:prstGeom prst="rect">
            <a:avLst/>
          </a:prstGeom>
        </p:spPr>
      </p:pic>
      <p:pic>
        <p:nvPicPr>
          <p:cNvPr id="13" name="Grafik 12" descr="Ein Bild, das Platz enthält.&#10;&#10;Automatisch generierte Beschreibung">
            <a:extLst>
              <a:ext uri="{FF2B5EF4-FFF2-40B4-BE49-F238E27FC236}">
                <a16:creationId xmlns:a16="http://schemas.microsoft.com/office/drawing/2014/main" id="{641FC721-7BED-4787-9592-5300669A76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0"/>
          <a:stretch/>
        </p:blipFill>
        <p:spPr>
          <a:xfrm>
            <a:off x="9811165" y="2096657"/>
            <a:ext cx="2046326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4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FD7801-5DA0-4F0B-BE99-412F45A6E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Binärsystem / Dualsystem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EF0B076C-D260-4A4D-95F7-3F3C9790C9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178578"/>
              </p:ext>
            </p:extLst>
          </p:nvPr>
        </p:nvGraphicFramePr>
        <p:xfrm>
          <a:off x="838200" y="1825625"/>
          <a:ext cx="303304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3348">
                  <a:extLst>
                    <a:ext uri="{9D8B030D-6E8A-4147-A177-3AD203B41FA5}">
                      <a16:colId xmlns:a16="http://schemas.microsoft.com/office/drawing/2014/main" val="1474279535"/>
                    </a:ext>
                  </a:extLst>
                </a:gridCol>
                <a:gridCol w="1529697">
                  <a:extLst>
                    <a:ext uri="{9D8B030D-6E8A-4147-A177-3AD203B41FA5}">
                      <a16:colId xmlns:a16="http://schemas.microsoft.com/office/drawing/2014/main" val="2089860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Dezimal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Binär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920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00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094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569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670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326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338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50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268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6446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5291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6957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70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553E96-05D7-46DF-BA36-E8F38729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Stellenwert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BB090F53-9527-4324-81C3-962301FC91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7100283"/>
              </p:ext>
            </p:extLst>
          </p:nvPr>
        </p:nvGraphicFramePr>
        <p:xfrm>
          <a:off x="838200" y="1825624"/>
          <a:ext cx="10515600" cy="480697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400798">
                  <a:extLst>
                    <a:ext uri="{9D8B030D-6E8A-4147-A177-3AD203B41FA5}">
                      <a16:colId xmlns:a16="http://schemas.microsoft.com/office/drawing/2014/main" val="4290343791"/>
                    </a:ext>
                  </a:extLst>
                </a:gridCol>
                <a:gridCol w="4477996">
                  <a:extLst>
                    <a:ext uri="{9D8B030D-6E8A-4147-A177-3AD203B41FA5}">
                      <a16:colId xmlns:a16="http://schemas.microsoft.com/office/drawing/2014/main" val="2184537104"/>
                    </a:ext>
                  </a:extLst>
                </a:gridCol>
                <a:gridCol w="4636806">
                  <a:extLst>
                    <a:ext uri="{9D8B030D-6E8A-4147-A177-3AD203B41FA5}">
                      <a16:colId xmlns:a16="http://schemas.microsoft.com/office/drawing/2014/main" val="2914335280"/>
                    </a:ext>
                  </a:extLst>
                </a:gridCol>
              </a:tblGrid>
              <a:tr h="497770">
                <a:tc>
                  <a:txBody>
                    <a:bodyPr/>
                    <a:lstStyle/>
                    <a:p>
                      <a:pPr algn="l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Dezimalsystem (Basis 10)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Binärsystem (Basis 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0935680"/>
                  </a:ext>
                </a:extLst>
              </a:tr>
              <a:tr h="385623">
                <a:tc>
                  <a:txBody>
                    <a:bodyPr/>
                    <a:lstStyle/>
                    <a:p>
                      <a:pPr algn="l"/>
                      <a:r>
                        <a:rPr lang="de-CH" dirty="0"/>
                        <a:t>Zahl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2037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dirty="0"/>
                        <a:t>1101</a:t>
                      </a:r>
                      <a:r>
                        <a:rPr lang="de-CH" baseline="-25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93522"/>
                  </a:ext>
                </a:extLst>
              </a:tr>
              <a:tr h="784716">
                <a:tc>
                  <a:txBody>
                    <a:bodyPr/>
                    <a:lstStyle/>
                    <a:p>
                      <a:pPr algn="l"/>
                      <a:r>
                        <a:rPr lang="de-CH" dirty="0"/>
                        <a:t>Stelle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297066"/>
                  </a:ext>
                </a:extLst>
              </a:tr>
              <a:tr h="784716">
                <a:tc>
                  <a:txBody>
                    <a:bodyPr/>
                    <a:lstStyle/>
                    <a:p>
                      <a:pPr algn="l"/>
                      <a:r>
                        <a:rPr lang="de-CH" dirty="0"/>
                        <a:t>Stellenwert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6661274"/>
                  </a:ext>
                </a:extLst>
              </a:tr>
              <a:tr h="7847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Stellenwert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4764010"/>
                  </a:ext>
                </a:extLst>
              </a:tr>
              <a:tr h="784716">
                <a:tc>
                  <a:txBody>
                    <a:bodyPr/>
                    <a:lstStyle/>
                    <a:p>
                      <a:pPr algn="l"/>
                      <a:r>
                        <a:rPr lang="de-CH" dirty="0"/>
                        <a:t>Ziffer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4258961"/>
                  </a:ext>
                </a:extLst>
              </a:tr>
              <a:tr h="784716">
                <a:tc>
                  <a:txBody>
                    <a:bodyPr/>
                    <a:lstStyle/>
                    <a:p>
                      <a:pPr algn="l"/>
                      <a:r>
                        <a:rPr lang="de-CH" dirty="0"/>
                        <a:t>Wert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CH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6623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87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6E817-E24E-4C16-8F3A-88E1249AF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Arbeit in Zweiergruppen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91ACA0-5535-407D-BBA3-7D6727D19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Lesen Sie Ihr Blatt durch.</a:t>
            </a:r>
          </a:p>
          <a:p>
            <a:r>
              <a:rPr lang="de-CH" dirty="0"/>
              <a:t>Person mit Blatt 2 führt den Zaubertrick vor.</a:t>
            </a:r>
          </a:p>
          <a:p>
            <a:r>
              <a:rPr lang="de-CH" dirty="0"/>
              <a:t>Andere Person versucht, den Trick zu erraten.</a:t>
            </a:r>
          </a:p>
          <a:p>
            <a:r>
              <a:rPr lang="de-CH" dirty="0"/>
              <a:t>Person mit Blatt 1 führt Zählen mit Händen vor.</a:t>
            </a:r>
          </a:p>
          <a:p>
            <a:r>
              <a:rPr lang="de-CH" dirty="0"/>
              <a:t>Stellen Sie verschiedene Zahlen auf einer Zauberkarte mit den Händen dar. Was fällt Ihnen auf?</a:t>
            </a:r>
          </a:p>
        </p:txBody>
      </p:sp>
    </p:spTree>
    <p:extLst>
      <p:ext uri="{BB962C8B-B14F-4D97-AF65-F5344CB8AC3E}">
        <p14:creationId xmlns:p14="http://schemas.microsoft.com/office/powerpoint/2010/main" val="3907952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6FB60-EA70-41F8-9B09-84767C198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Binärzahl </a:t>
            </a:r>
            <a:r>
              <a:rPr lang="de-CH" dirty="0">
                <a:sym typeface="Symbol" panose="05050102010706020507" pitchFamily="18" charset="2"/>
              </a:rPr>
              <a:t></a:t>
            </a:r>
            <a:r>
              <a:rPr lang="de-CH" dirty="0"/>
              <a:t> Dezimalzahl</a:t>
            </a:r>
          </a:p>
        </p:txBody>
      </p:sp>
    </p:spTree>
    <p:extLst>
      <p:ext uri="{BB962C8B-B14F-4D97-AF65-F5344CB8AC3E}">
        <p14:creationId xmlns:p14="http://schemas.microsoft.com/office/powerpoint/2010/main" val="431468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ACB8C-015D-416F-AFFC-66A43D8F0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Dezimalzahl </a:t>
            </a:r>
            <a:r>
              <a:rPr lang="de-CH" dirty="0">
                <a:sym typeface="Symbol" panose="05050102010706020507" pitchFamily="18" charset="2"/>
              </a:rPr>
              <a:t> Binärzahl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11110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6D8F5-4D00-4AA3-AE73-D3CC3D3F4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Hexadezimalsystem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EA7A3333-1ECF-498C-9227-A5205DBF8A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242242"/>
              </p:ext>
            </p:extLst>
          </p:nvPr>
        </p:nvGraphicFramePr>
        <p:xfrm>
          <a:off x="1409313" y="1760220"/>
          <a:ext cx="9373374" cy="33375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353338937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016612269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20548182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99931504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48586690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164507781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4983223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Hexadezimal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Dezimal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Binär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Hexadezimal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Dezimal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Binär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364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0000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9324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0001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963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0010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A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912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0011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B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0907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0100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C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447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0101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D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862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0110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E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405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0111</a:t>
                      </a:r>
                    </a:p>
                  </a:txBody>
                  <a:tcPr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F</a:t>
                      </a:r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945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712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91C55-55FF-4041-9661-818A30575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Binär- und Hexadezimalsystem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3E523D-22E9-4C8E-A54F-9BBAF720607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16 Möglichkeiten (0-9 und A-F) = 2</a:t>
            </a:r>
            <a:r>
              <a:rPr lang="de-DE" baseline="30000" dirty="0">
                <a:sym typeface="Wingdings" panose="05000000000000000000" pitchFamily="2" charset="2"/>
              </a:rPr>
              <a:t>4</a:t>
            </a:r>
            <a:r>
              <a:rPr lang="de-DE" dirty="0">
                <a:sym typeface="Wingdings" panose="05000000000000000000" pitchFamily="2" charset="2"/>
              </a:rPr>
              <a:t>  4 Bit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 Byte = 8 Bit </a:t>
            </a:r>
            <a:r>
              <a:rPr lang="de-DE" dirty="0">
                <a:sym typeface="Wingdings" panose="05000000000000000000" pitchFamily="2" charset="2"/>
              </a:rPr>
              <a:t> 2 Hexadezimale Zeichen</a:t>
            </a:r>
          </a:p>
          <a:p>
            <a:pPr marL="0" indent="0">
              <a:buNone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solidFill>
                  <a:schemeClr val="accent4"/>
                </a:solidFill>
                <a:sym typeface="Wingdings" panose="05000000000000000000" pitchFamily="2" charset="2"/>
              </a:rPr>
              <a:t>0010</a:t>
            </a:r>
            <a:r>
              <a:rPr lang="de-DE" dirty="0">
                <a:solidFill>
                  <a:schemeClr val="accent3"/>
                </a:solidFill>
                <a:sym typeface="Wingdings" panose="05000000000000000000" pitchFamily="2" charset="2"/>
              </a:rPr>
              <a:t>1111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   </a:t>
            </a:r>
            <a:r>
              <a:rPr lang="de-DE" dirty="0">
                <a:solidFill>
                  <a:schemeClr val="accent4"/>
                </a:solidFill>
                <a:sym typeface="Wingdings" panose="05000000000000000000" pitchFamily="2" charset="2"/>
              </a:rPr>
              <a:t>2</a:t>
            </a:r>
            <a:r>
              <a:rPr lang="de-DE" dirty="0">
                <a:sym typeface="Wingdings" panose="05000000000000000000" pitchFamily="2" charset="2"/>
              </a:rPr>
              <a:t>       </a:t>
            </a:r>
            <a:r>
              <a:rPr lang="de-DE" dirty="0">
                <a:solidFill>
                  <a:schemeClr val="accent3"/>
                </a:solidFill>
                <a:sym typeface="Wingdings" panose="05000000000000000000" pitchFamily="2" charset="2"/>
              </a:rPr>
              <a:t>F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CAAD1C3E-01A9-4C9B-9A16-54906DFD6507}"/>
              </a:ext>
            </a:extLst>
          </p:cNvPr>
          <p:cNvCxnSpPr/>
          <p:nvPr/>
        </p:nvCxnSpPr>
        <p:spPr>
          <a:xfrm>
            <a:off x="1753496" y="3440430"/>
            <a:ext cx="0" cy="65890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501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E601E-C0EA-4FB2-9F91-6EB4BCE88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Joseph-Marie Jacquard</a:t>
            </a:r>
            <a:endParaRPr lang="de-CH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5745A24-9645-4707-B982-6325027627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00" y="2769624"/>
            <a:ext cx="3240000" cy="18225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0DC8E29-91BD-46C4-ACB2-792B162F4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3800" y="2769624"/>
            <a:ext cx="3240000" cy="182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66E939D3-2B89-4733-AC0F-C32658A24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619" y="2769624"/>
            <a:ext cx="3221162" cy="18225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FD620DD-98B4-44B9-995C-A3857F480D81}"/>
              </a:ext>
            </a:extLst>
          </p:cNvPr>
          <p:cNvSpPr txBox="1"/>
          <p:nvPr/>
        </p:nvSpPr>
        <p:spPr>
          <a:xfrm>
            <a:off x="6413957" y="907822"/>
            <a:ext cx="149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1752 bis 1834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54728C7-51F4-4253-8FEE-BCB2755DC4F1}"/>
              </a:ext>
            </a:extLst>
          </p:cNvPr>
          <p:cNvSpPr txBox="1"/>
          <p:nvPr/>
        </p:nvSpPr>
        <p:spPr>
          <a:xfrm>
            <a:off x="838200" y="5119181"/>
            <a:ext cx="8858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400" dirty="0"/>
              <a:t>Programmierbare Webstühle:</a:t>
            </a:r>
          </a:p>
          <a:p>
            <a:r>
              <a:rPr lang="de-CH" sz="2400" dirty="0"/>
              <a:t>Lochkartensteuerung erlaubte endlose Muster beliebiger Komplexität</a:t>
            </a:r>
          </a:p>
        </p:txBody>
      </p:sp>
    </p:spTree>
    <p:extLst>
      <p:ext uri="{BB962C8B-B14F-4D97-AF65-F5344CB8AC3E}">
        <p14:creationId xmlns:p14="http://schemas.microsoft.com/office/powerpoint/2010/main" val="1606396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D91C55-55FF-4041-9661-818A30575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Hexadezimalsystem – Anwendung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3E523D-22E9-4C8E-A54F-9BBAF720607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536575" indent="-536575">
              <a:buNone/>
            </a:pPr>
            <a:r>
              <a:rPr lang="de-DE" dirty="0">
                <a:solidFill>
                  <a:schemeClr val="tx1"/>
                </a:solidFill>
                <a:sym typeface="Wingdings" panose="05000000000000000000" pitchFamily="2" charset="2"/>
              </a:rPr>
              <a:t> wegen der kompakten Schreibweise häufig verwendet</a:t>
            </a:r>
          </a:p>
          <a:p>
            <a:pPr marL="0" indent="0">
              <a:buNone/>
            </a:pPr>
            <a:endParaRPr lang="de-CH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de-CH" dirty="0">
                <a:solidFill>
                  <a:schemeClr val="tx1"/>
                </a:solidFill>
              </a:rPr>
              <a:t>Bsp. </a:t>
            </a:r>
            <a:r>
              <a:rPr lang="de-CH" b="1" dirty="0">
                <a:solidFill>
                  <a:schemeClr val="tx1"/>
                </a:solidFill>
              </a:rPr>
              <a:t>Farben</a:t>
            </a:r>
            <a:r>
              <a:rPr lang="de-CH" dirty="0">
                <a:solidFill>
                  <a:schemeClr val="tx1"/>
                </a:solidFill>
              </a:rPr>
              <a:t> (Webseiten, Bildbearbeitungsprogramme, …):</a:t>
            </a:r>
          </a:p>
          <a:p>
            <a:pPr marL="0" indent="0">
              <a:buNone/>
            </a:pPr>
            <a:endParaRPr lang="de-CH" dirty="0">
              <a:solidFill>
                <a:schemeClr val="tx1"/>
              </a:solidFill>
            </a:endParaRPr>
          </a:p>
          <a:p>
            <a:pPr marL="0" indent="0">
              <a:buNone/>
              <a:tabLst>
                <a:tab pos="1439863" algn="ctr"/>
                <a:tab pos="3679825" algn="ctr"/>
                <a:tab pos="6103938" algn="ctr"/>
                <a:tab pos="8875713" algn="ctr"/>
              </a:tabLst>
            </a:pPr>
            <a:r>
              <a:rPr lang="de-CH" dirty="0">
                <a:solidFill>
                  <a:schemeClr val="tx1"/>
                </a:solidFill>
              </a:rPr>
              <a:t>	R	G	B	</a:t>
            </a:r>
            <a:r>
              <a:rPr lang="de-CH" b="1" dirty="0">
                <a:solidFill>
                  <a:schemeClr val="tx1"/>
                </a:solidFill>
              </a:rPr>
              <a:t>Farbe</a:t>
            </a:r>
          </a:p>
          <a:p>
            <a:pPr marL="0" indent="0">
              <a:buNone/>
              <a:tabLst>
                <a:tab pos="1439863" algn="ctr"/>
                <a:tab pos="3679825" algn="ctr"/>
                <a:tab pos="6103938" algn="ctr"/>
                <a:tab pos="8875713" algn="ctr"/>
              </a:tabLst>
            </a:pPr>
            <a:r>
              <a:rPr lang="de-CH" dirty="0">
                <a:solidFill>
                  <a:schemeClr val="tx1"/>
                </a:solidFill>
              </a:rPr>
              <a:t>	11010011	00011110	11110100</a:t>
            </a:r>
          </a:p>
          <a:p>
            <a:pPr marL="0" indent="0">
              <a:buNone/>
              <a:tabLst>
                <a:tab pos="1439863" algn="ctr"/>
                <a:tab pos="3679825" algn="ctr"/>
                <a:tab pos="6103938" algn="ctr"/>
                <a:tab pos="8875713" algn="ctr"/>
              </a:tabLst>
            </a:pPr>
            <a:r>
              <a:rPr lang="de-CH" dirty="0">
                <a:solidFill>
                  <a:schemeClr val="tx1"/>
                </a:solidFill>
              </a:rPr>
              <a:t>	D3	1E	F4	</a:t>
            </a:r>
            <a:r>
              <a:rPr lang="de-CH" b="1" dirty="0">
                <a:solidFill>
                  <a:schemeClr val="tx1"/>
                </a:solidFill>
              </a:rPr>
              <a:t>D31EF4</a:t>
            </a:r>
          </a:p>
        </p:txBody>
      </p:sp>
    </p:spTree>
    <p:extLst>
      <p:ext uri="{BB962C8B-B14F-4D97-AF65-F5344CB8AC3E}">
        <p14:creationId xmlns:p14="http://schemas.microsoft.com/office/powerpoint/2010/main" val="70069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424BEF-D82A-449B-9183-8FAD3EED5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Lochstreifen und -karten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5353DBCF-0A7F-DA48-A1AD-AFBD5FF0B5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082" y="2924334"/>
            <a:ext cx="5175000" cy="2880000"/>
          </a:xfrm>
        </p:spPr>
      </p:pic>
      <p:pic>
        <p:nvPicPr>
          <p:cNvPr id="9" name="Grafik 8" descr="Ein Bild, das Tasse, Kaffee, Tisch, drinnen enthält.&#10;&#10;Automatisch generierte Beschreibung">
            <a:extLst>
              <a:ext uri="{FF2B5EF4-FFF2-40B4-BE49-F238E27FC236}">
                <a16:creationId xmlns:a16="http://schemas.microsoft.com/office/drawing/2014/main" id="{93892442-5CAF-724C-90B8-A152D3D140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" y="2924334"/>
            <a:ext cx="512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68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994A2B-F13A-4591-A167-140D166E3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Physikalische</a:t>
            </a:r>
            <a:r>
              <a:rPr lang="en-US" dirty="0"/>
              <a:t> </a:t>
            </a:r>
            <a:r>
              <a:rPr lang="de-CH" dirty="0"/>
              <a:t>Darstellung</a:t>
            </a:r>
            <a:r>
              <a:rPr lang="en-US" dirty="0"/>
              <a:t> von Bits</a:t>
            </a:r>
            <a:endParaRPr lang="de-CH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E024EE5-82D3-4CC3-BC22-8FF8BA8B9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3800" y="4310687"/>
            <a:ext cx="3240000" cy="1821176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B634529-0295-4FEC-91A4-A1C0E7D16B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00" y="1744233"/>
            <a:ext cx="3240000" cy="18225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C64D914-9463-4909-B14B-F057F011FC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3800" y="1744233"/>
            <a:ext cx="3240000" cy="18225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3838DE0F-209A-49D6-AC34-7E49D38D2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00" y="4310025"/>
            <a:ext cx="3240000" cy="18225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7EE4338-C75E-456E-BAED-11B0A1904E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1744233"/>
            <a:ext cx="3240000" cy="182250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B4C7323-A2E8-4C8B-8098-F8685852AAD5}"/>
              </a:ext>
            </a:extLst>
          </p:cNvPr>
          <p:cNvSpPr txBox="1"/>
          <p:nvPr/>
        </p:nvSpPr>
        <p:spPr>
          <a:xfrm>
            <a:off x="838200" y="3620278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elektromagnetische Wellen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0671093-2683-4A20-8E68-A92FD99B90D5}"/>
              </a:ext>
            </a:extLst>
          </p:cNvPr>
          <p:cNvSpPr txBox="1"/>
          <p:nvPr/>
        </p:nvSpPr>
        <p:spPr>
          <a:xfrm>
            <a:off x="4476000" y="3566733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elektrische Ladung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B497E1C-1BFD-490A-88B9-CF11C35B95FE}"/>
              </a:ext>
            </a:extLst>
          </p:cNvPr>
          <p:cNvSpPr txBox="1"/>
          <p:nvPr/>
        </p:nvSpPr>
        <p:spPr>
          <a:xfrm>
            <a:off x="8113800" y="3620278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elektrische Spannung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29A3557-44E1-4D71-A102-5203AF3EB958}"/>
              </a:ext>
            </a:extLst>
          </p:cNvPr>
          <p:cNvSpPr txBox="1"/>
          <p:nvPr/>
        </p:nvSpPr>
        <p:spPr>
          <a:xfrm>
            <a:off x="4476000" y="6123543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Magnetismus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9239940-7D32-49E2-A1E1-0668A718611F}"/>
              </a:ext>
            </a:extLst>
          </p:cNvPr>
          <p:cNvSpPr txBox="1"/>
          <p:nvPr/>
        </p:nvSpPr>
        <p:spPr>
          <a:xfrm>
            <a:off x="838200" y="6123543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Reflexion von Licht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F1F4FCD-608B-4945-9736-28938912771C}"/>
              </a:ext>
            </a:extLst>
          </p:cNvPr>
          <p:cNvSpPr txBox="1"/>
          <p:nvPr/>
        </p:nvSpPr>
        <p:spPr>
          <a:xfrm>
            <a:off x="8113800" y="6123543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Quantenzustände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048AD31-1922-443B-9DEA-E4F4B7C2A7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4310687"/>
            <a:ext cx="3240000" cy="182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45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89E6F-EF00-454F-9C4E-5252121B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Ein Bit</a:t>
            </a:r>
            <a:endParaRPr lang="de-CH" dirty="0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71F90545-566A-4ACA-A2F9-9F675F044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 / </a:t>
            </a:r>
            <a:r>
              <a:rPr lang="en-US" dirty="0" err="1"/>
              <a:t>nein</a:t>
            </a:r>
            <a:endParaRPr lang="en-US" dirty="0"/>
          </a:p>
          <a:p>
            <a:r>
              <a:rPr lang="en-US" dirty="0" err="1"/>
              <a:t>wahr</a:t>
            </a:r>
            <a:r>
              <a:rPr lang="en-US" dirty="0"/>
              <a:t> / </a:t>
            </a:r>
            <a:r>
              <a:rPr lang="en-US" dirty="0" err="1"/>
              <a:t>falsch</a:t>
            </a:r>
            <a:endParaRPr lang="en-US" dirty="0"/>
          </a:p>
          <a:p>
            <a:r>
              <a:rPr lang="de-CH" dirty="0"/>
              <a:t>0 / 1</a:t>
            </a:r>
          </a:p>
          <a:p>
            <a:r>
              <a:rPr lang="de-CH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78487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B2CD29-EEE2-46A1-B68B-6CF394D6F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Ein Byte = </a:t>
            </a:r>
            <a:r>
              <a:rPr lang="en-US" dirty="0" err="1"/>
              <a:t>Acht</a:t>
            </a:r>
            <a:r>
              <a:rPr lang="en-US" dirty="0"/>
              <a:t> Bit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D4D8F2-5479-46E7-B26B-FA96B26D7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10011011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28681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A7B7F-8330-4EC8-949E-FBF4090A1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Datenmengen abschätzen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F6040493-4355-45C6-ACE2-2283815B53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861720"/>
              </p:ext>
            </p:extLst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415181332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9735519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107866875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7928464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Bezeichnung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Kürzel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Potenz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Grösse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441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</a:t>
                      </a:r>
                      <a:r>
                        <a:rPr lang="de-CH" dirty="0" err="1"/>
                        <a:t>bit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393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 </a:t>
                      </a:r>
                      <a:r>
                        <a:rPr lang="de-CH" dirty="0" err="1"/>
                        <a:t>bit</a:t>
                      </a:r>
                      <a:endParaRPr lang="de-C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494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Kilobyte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kB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008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Megabyte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kB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03005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Gigabyte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939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Terabyte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4534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Petabyte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PB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TB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045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Exabyte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10</a:t>
                      </a:r>
                      <a:r>
                        <a:rPr lang="de-CH" baseline="300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1000 PB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5534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271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304B4-B928-4B6D-A065-69630ED4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Auflösung 1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BBB21F63-DAE5-4088-AAE9-0E988988D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281222"/>
              </p:ext>
            </p:extLst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144">
                  <a:extLst>
                    <a:ext uri="{9D8B030D-6E8A-4147-A177-3AD203B41FA5}">
                      <a16:colId xmlns:a16="http://schemas.microsoft.com/office/drawing/2014/main" val="2234074955"/>
                    </a:ext>
                  </a:extLst>
                </a:gridCol>
                <a:gridCol w="7778496">
                  <a:extLst>
                    <a:ext uri="{9D8B030D-6E8A-4147-A177-3AD203B41FA5}">
                      <a16:colId xmlns:a16="http://schemas.microsoft.com/office/drawing/2014/main" val="466290185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val="3907763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Beschreibung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Grösse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9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ja/nein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Bit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18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ein Buchstabe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753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Tweet von Barack Obama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144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7694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Instagram-Foto 352x352 Pixel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40 kB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3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Apple Newton 2000 (1997)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287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Foto mit iPhone 6 erstellt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96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395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9304B4-B928-4B6D-A065-69630ED4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Auflösung 2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BBB21F63-DAE5-4088-AAE9-0E988988D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94747"/>
              </p:ext>
            </p:extLst>
          </p:nvPr>
        </p:nvGraphicFramePr>
        <p:xfrm>
          <a:off x="838200" y="1825625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144">
                  <a:extLst>
                    <a:ext uri="{9D8B030D-6E8A-4147-A177-3AD203B41FA5}">
                      <a16:colId xmlns:a16="http://schemas.microsoft.com/office/drawing/2014/main" val="2234074955"/>
                    </a:ext>
                  </a:extLst>
                </a:gridCol>
                <a:gridCol w="8046720">
                  <a:extLst>
                    <a:ext uri="{9D8B030D-6E8A-4147-A177-3AD203B41FA5}">
                      <a16:colId xmlns:a16="http://schemas.microsoft.com/office/drawing/2014/main" val="466290185"/>
                    </a:ext>
                  </a:extLst>
                </a:gridCol>
                <a:gridCol w="1697736">
                  <a:extLst>
                    <a:ext uri="{9D8B030D-6E8A-4147-A177-3AD203B41FA5}">
                      <a16:colId xmlns:a16="http://schemas.microsoft.com/office/drawing/2014/main" val="3907763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Beschreibung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Grösse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99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vier Minuten Musik (MP3)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 MB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18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 err="1"/>
                        <a:t>FullHD</a:t>
                      </a:r>
                      <a:r>
                        <a:rPr lang="de-CH" dirty="0"/>
                        <a:t>-Film auf Netflix (94 min)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4.5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7753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Windows 10-Installation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11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37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iPhone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256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3287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Festplatte 2019 CHF 109.-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8 TB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546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Google Rechenzentren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15 EB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7096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3009034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573</Words>
  <Application>Microsoft Office PowerPoint</Application>
  <PresentationFormat>Breitbild</PresentationFormat>
  <Paragraphs>256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Arimo</vt:lpstr>
      <vt:lpstr>Calibri</vt:lpstr>
      <vt:lpstr>kinet</vt:lpstr>
      <vt:lpstr>Codes und Daten</vt:lpstr>
      <vt:lpstr>Joseph-Marie Jacquard</vt:lpstr>
      <vt:lpstr>Lochstreifen und -karten</vt:lpstr>
      <vt:lpstr>Physikalische Darstellung von Bits</vt:lpstr>
      <vt:lpstr>Ein Bit</vt:lpstr>
      <vt:lpstr>Ein Byte = Acht Bit</vt:lpstr>
      <vt:lpstr>Datenmengen abschätzen</vt:lpstr>
      <vt:lpstr>Auflösung 1</vt:lpstr>
      <vt:lpstr>Auflösung 2</vt:lpstr>
      <vt:lpstr>Datenmenge: Historische Binärpräfixe</vt:lpstr>
      <vt:lpstr>Codierung von</vt:lpstr>
      <vt:lpstr>Zahlen</vt:lpstr>
      <vt:lpstr>Binärsystem / Dualsystem</vt:lpstr>
      <vt:lpstr>Stellenwert</vt:lpstr>
      <vt:lpstr>Arbeit in Zweiergruppen</vt:lpstr>
      <vt:lpstr>Binärzahl  Dezimalzahl</vt:lpstr>
      <vt:lpstr>Dezimalzahl  Binärzahl</vt:lpstr>
      <vt:lpstr>Hexadezimalsystem</vt:lpstr>
      <vt:lpstr>Binär- und Hexadezimalsystem</vt:lpstr>
      <vt:lpstr>Hexadezimalsystem – Anwendung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und Daten</dc:title>
  <dc:creator>Rothe Stefan</dc:creator>
  <cp:lastModifiedBy>Jampen Thomas</cp:lastModifiedBy>
  <cp:revision>27</cp:revision>
  <dcterms:created xsi:type="dcterms:W3CDTF">2019-10-13T13:12:23Z</dcterms:created>
  <dcterms:modified xsi:type="dcterms:W3CDTF">2021-11-22T05:36:39Z</dcterms:modified>
</cp:coreProperties>
</file>